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ink/ink1.xml" ContentType="application/inkml+xml"/>
  <Override PartName="/ppt/ink/ink2.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handoutMasterIdLst>
    <p:handoutMasterId r:id="rId78"/>
  </p:handoutMasterIdLst>
  <p:sldIdLst>
    <p:sldId id="330" r:id="rId3"/>
    <p:sldId id="347" r:id="rId5"/>
    <p:sldId id="348" r:id="rId6"/>
    <p:sldId id="417" r:id="rId7"/>
    <p:sldId id="349" r:id="rId8"/>
    <p:sldId id="350" r:id="rId9"/>
    <p:sldId id="411" r:id="rId10"/>
    <p:sldId id="352" r:id="rId11"/>
    <p:sldId id="353" r:id="rId12"/>
    <p:sldId id="354" r:id="rId13"/>
    <p:sldId id="421" r:id="rId14"/>
    <p:sldId id="356" r:id="rId15"/>
    <p:sldId id="357" r:id="rId16"/>
    <p:sldId id="358" r:id="rId17"/>
    <p:sldId id="360" r:id="rId18"/>
    <p:sldId id="359" r:id="rId19"/>
    <p:sldId id="413" r:id="rId20"/>
    <p:sldId id="420" r:id="rId21"/>
    <p:sldId id="361" r:id="rId22"/>
    <p:sldId id="419" r:id="rId23"/>
    <p:sldId id="422" r:id="rId24"/>
    <p:sldId id="423" r:id="rId25"/>
    <p:sldId id="363" r:id="rId26"/>
    <p:sldId id="393" r:id="rId27"/>
    <p:sldId id="364" r:id="rId28"/>
    <p:sldId id="408" r:id="rId29"/>
    <p:sldId id="404" r:id="rId30"/>
    <p:sldId id="403" r:id="rId31"/>
    <p:sldId id="375" r:id="rId32"/>
    <p:sldId id="426" r:id="rId33"/>
    <p:sldId id="427" r:id="rId34"/>
    <p:sldId id="374" r:id="rId35"/>
    <p:sldId id="429" r:id="rId36"/>
    <p:sldId id="430" r:id="rId37"/>
    <p:sldId id="376" r:id="rId38"/>
    <p:sldId id="377" r:id="rId39"/>
    <p:sldId id="378" r:id="rId40"/>
    <p:sldId id="379" r:id="rId41"/>
    <p:sldId id="380" r:id="rId42"/>
    <p:sldId id="381" r:id="rId43"/>
    <p:sldId id="366" r:id="rId44"/>
    <p:sldId id="435" r:id="rId45"/>
    <p:sldId id="407" r:id="rId46"/>
    <p:sldId id="384" r:id="rId47"/>
    <p:sldId id="385" r:id="rId48"/>
    <p:sldId id="391" r:id="rId49"/>
    <p:sldId id="409" r:id="rId50"/>
    <p:sldId id="400" r:id="rId51"/>
    <p:sldId id="434" r:id="rId52"/>
    <p:sldId id="424" r:id="rId53"/>
    <p:sldId id="367" r:id="rId54"/>
    <p:sldId id="369" r:id="rId55"/>
    <p:sldId id="370" r:id="rId56"/>
    <p:sldId id="414" r:id="rId57"/>
    <p:sldId id="371" r:id="rId58"/>
    <p:sldId id="372" r:id="rId59"/>
    <p:sldId id="416" r:id="rId60"/>
    <p:sldId id="425" r:id="rId61"/>
    <p:sldId id="386" r:id="rId62"/>
    <p:sldId id="432" r:id="rId63"/>
    <p:sldId id="398" r:id="rId64"/>
    <p:sldId id="389" r:id="rId65"/>
    <p:sldId id="390" r:id="rId66"/>
    <p:sldId id="401" r:id="rId67"/>
    <p:sldId id="431" r:id="rId68"/>
    <p:sldId id="402" r:id="rId69"/>
    <p:sldId id="387" r:id="rId70"/>
    <p:sldId id="392" r:id="rId71"/>
    <p:sldId id="412" r:id="rId72"/>
    <p:sldId id="436" r:id="rId73"/>
    <p:sldId id="394" r:id="rId74"/>
    <p:sldId id="395" r:id="rId75"/>
    <p:sldId id="396" r:id="rId76"/>
    <p:sldId id="331" r:id="rId77"/>
  </p:sldIdLst>
  <p:sldSz cx="9144000" cy="6858000" type="screen4x3"/>
  <p:notesSz cx="6881495"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799" userDrawn="1">
          <p15:clr>
            <a:srgbClr val="A4A3A4"/>
          </p15:clr>
        </p15:guide>
        <p15:guide id="2" pos="47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33" autoAdjust="0"/>
    <p:restoredTop sz="94667"/>
  </p:normalViewPr>
  <p:slideViewPr>
    <p:cSldViewPr snapToGrid="0" showGuides="1">
      <p:cViewPr varScale="1">
        <p:scale>
          <a:sx n="71" d="100"/>
          <a:sy n="71" d="100"/>
        </p:scale>
        <p:origin x="787" y="58"/>
      </p:cViewPr>
      <p:guideLst>
        <p:guide orient="horz" pos="799"/>
        <p:guide pos="4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66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2" Type="http://schemas.openxmlformats.org/officeDocument/2006/relationships/commentAuthors" Target="commentAuthors.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5.xml"/><Relationship Id="rId79" Type="http://schemas.openxmlformats.org/officeDocument/2006/relationships/presProps" Target="presProps.xml"/><Relationship Id="rId78" Type="http://schemas.openxmlformats.org/officeDocument/2006/relationships/handoutMaster" Target="handoutMasters/handoutMaster1.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016250" cy="442913"/>
          </a:xfrm>
          <a:prstGeom prst="rect">
            <a:avLst/>
          </a:prstGeom>
          <a:noFill/>
          <a:ln w="9525">
            <a:noFill/>
            <a:miter lim="800000"/>
          </a:ln>
        </p:spPr>
        <p:txBody>
          <a:bodyPr vert="horz" wrap="none" lIns="87575" tIns="43788" rIns="87575" bIns="43788" numCol="1" anchor="ctr" anchorCtr="0" compatLnSpc="1"/>
          <a:lstStyle>
            <a:lvl1pPr defTabSz="876300">
              <a:defRPr sz="1100">
                <a:latin typeface="Helvetica" pitchFamily="2" charset="0"/>
                <a:ea typeface="MS PGothic" panose="020B0600070205080204" pitchFamily="34" charset="-128"/>
                <a:cs typeface="MS PGothic" panose="020B0600070205080204" pitchFamily="34" charset="-128"/>
              </a:defRPr>
            </a:lvl1pPr>
          </a:lstStyle>
          <a:p>
            <a:pPr>
              <a:defRPr/>
            </a:pPr>
            <a:endParaRPr lang="en-US"/>
          </a:p>
        </p:txBody>
      </p:sp>
      <p:sp>
        <p:nvSpPr>
          <p:cNvPr id="46083" name="Rectangle 3"/>
          <p:cNvSpPr>
            <a:spLocks noGrp="1" noChangeArrowheads="1"/>
          </p:cNvSpPr>
          <p:nvPr>
            <p:ph type="dt" sz="quarter" idx="1"/>
          </p:nvPr>
        </p:nvSpPr>
        <p:spPr bwMode="auto">
          <a:xfrm>
            <a:off x="3878263" y="0"/>
            <a:ext cx="3016250" cy="442913"/>
          </a:xfrm>
          <a:prstGeom prst="rect">
            <a:avLst/>
          </a:prstGeom>
          <a:noFill/>
          <a:ln w="9525">
            <a:noFill/>
            <a:miter lim="800000"/>
          </a:ln>
        </p:spPr>
        <p:txBody>
          <a:bodyPr vert="horz" wrap="none" lIns="87575" tIns="43788" rIns="87575" bIns="43788" numCol="1" anchor="ctr" anchorCtr="0" compatLnSpc="1"/>
          <a:lstStyle>
            <a:lvl1pPr algn="r" defTabSz="876300">
              <a:defRPr sz="1100">
                <a:latin typeface="Helvetica" pitchFamily="2" charset="0"/>
                <a:ea typeface="MS PGothic" panose="020B0600070205080204" pitchFamily="34" charset="-128"/>
                <a:cs typeface="MS PGothic" panose="020B0600070205080204" pitchFamily="34" charset="-128"/>
              </a:defRPr>
            </a:lvl1pPr>
          </a:lstStyle>
          <a:p>
            <a:pPr>
              <a:defRPr/>
            </a:pPr>
            <a:endParaRPr lang="en-US"/>
          </a:p>
        </p:txBody>
      </p:sp>
      <p:sp>
        <p:nvSpPr>
          <p:cNvPr id="46084" name="Rectangle 4"/>
          <p:cNvSpPr>
            <a:spLocks noGrp="1" noChangeArrowheads="1"/>
          </p:cNvSpPr>
          <p:nvPr>
            <p:ph type="ftr" sz="quarter" idx="2"/>
          </p:nvPr>
        </p:nvSpPr>
        <p:spPr bwMode="auto">
          <a:xfrm>
            <a:off x="0" y="8866188"/>
            <a:ext cx="3016250" cy="442912"/>
          </a:xfrm>
          <a:prstGeom prst="rect">
            <a:avLst/>
          </a:prstGeom>
          <a:noFill/>
          <a:ln w="9525">
            <a:noFill/>
            <a:miter lim="800000"/>
          </a:ln>
        </p:spPr>
        <p:txBody>
          <a:bodyPr vert="horz" wrap="none" lIns="87575" tIns="43788" rIns="87575" bIns="43788" numCol="1" anchor="b" anchorCtr="0" compatLnSpc="1"/>
          <a:lstStyle>
            <a:lvl1pPr defTabSz="876300">
              <a:defRPr sz="1100">
                <a:latin typeface="Helvetica" pitchFamily="2" charset="0"/>
                <a:ea typeface="MS PGothic" panose="020B0600070205080204" pitchFamily="34" charset="-128"/>
                <a:cs typeface="MS PGothic" panose="020B0600070205080204" pitchFamily="34" charset="-128"/>
              </a:defRPr>
            </a:lvl1pPr>
          </a:lstStyle>
          <a:p>
            <a:pPr>
              <a:defRPr/>
            </a:pPr>
            <a:endParaRPr lang="en-US"/>
          </a:p>
        </p:txBody>
      </p:sp>
      <p:sp>
        <p:nvSpPr>
          <p:cNvPr id="46085" name="Rectangle 5"/>
          <p:cNvSpPr>
            <a:spLocks noGrp="1" noChangeArrowheads="1"/>
          </p:cNvSpPr>
          <p:nvPr>
            <p:ph type="sldNum" sz="quarter" idx="3"/>
          </p:nvPr>
        </p:nvSpPr>
        <p:spPr bwMode="auto">
          <a:xfrm>
            <a:off x="3878263" y="8866188"/>
            <a:ext cx="3016250" cy="442912"/>
          </a:xfrm>
          <a:prstGeom prst="rect">
            <a:avLst/>
          </a:prstGeom>
          <a:noFill/>
          <a:ln w="9525">
            <a:noFill/>
            <a:miter lim="800000"/>
          </a:ln>
        </p:spPr>
        <p:txBody>
          <a:bodyPr vert="horz" wrap="none" lIns="87575" tIns="43788" rIns="87575" bIns="43788" numCol="1" anchor="b" anchorCtr="0" compatLnSpc="1"/>
          <a:lstStyle>
            <a:lvl1pPr algn="r" defTabSz="876300">
              <a:defRPr sz="1100">
                <a:latin typeface="Helvetica" pitchFamily="2" charset="0"/>
              </a:defRPr>
            </a:lvl1pPr>
          </a:lstStyle>
          <a:p>
            <a:pPr>
              <a:defRPr/>
            </a:pPr>
            <a:fld id="{C746EC8E-B597-402D-9662-ABD14BABEEF8}" type="slidenum">
              <a:rPr lang="en-US" altLang="en-US"/>
            </a:fld>
            <a:endParaRPr lang="en-US"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4-29T21:16:13"/>
    </inkml:context>
    <inkml:brush xml:id="br0">
      <inkml:brushProperty name="width" value="0.08819" units="cm"/>
      <inkml:brushProperty name="height" value="0.35278" units="cm"/>
      <inkml:brushProperty name="color" value="#fff700"/>
      <inkml:brushProperty name="tip" value="rectangle"/>
      <inkml:brushProperty name="rasterOp" value="maskPen"/>
      <inkml:brushProperty name="ignorePressure" value="0"/>
    </inkml:brush>
  </inkml:definitions>
  <inkml:trace contextRef="#ctx0" brushRef="#br0">2077.311 2298.012,'10.000'0.000,"0.000"0.000,3.000 0.000,-1.000 0.000,4.000 0.000,10.000 0.000,4.000 0.000,0.000 0.000,5.000 0.000,1.000 0.000,-2.000 0.000,6.000 0.000,2.000 0.000,-1.000 0.000,-5.000-1.000,-2.000 0.000,-3.000 0.000,2.000-1.000,-3.000 0.000,-3.000 0.000,-3.000 1.000,-6.000 0.000,-1.000 0.000,1.000 0.000,1.000 0.000,4.000 1.000,0.000-1.000,-5.000 1.000,-5.000 0.000,1.000 0.000,-1.000 0.000,0.000 0.000,0.000 0.000,-1.000 0.000,0.000 0.000,0.000 0.000,3.000 0.000,-5.000 0.000,1.000 0.000,12.000 0.000,1.000 0.000,0.000 0.000,0.000 0.000,-3.000 0.000,-6.000 0.000,-1.000 0.000,0.000 0.000,0.000 1.000,5.000-1.000,0.000 0.000,-2.000 0.000,-2.000 0.000,-2.000 0.000,-2.000 0.000,0.000 0.000,0.000 0.000,-1.000 0.000,4.000 1.000,0.000 0.000,1.000 2.000,1.000-1.000,0.000-1.000,-1.000 1.000,-2.000-1.000,-3.000 0.000,0.000 0.000,4.000 0.000,4.000-1.000,-6.000 0.000,-1.000 0.000,3.000 0.000,1.000 0.000,-1.000 0.000,-3.000 0.000,0.000 0.000,3.000 0.000,-1.000 2.000,0.000-1.000,1.000 1.000,2.000 0.000,14.000 0.000,3.000-1.000,0.000 1.000,-1.000-1.000,-3.000 0.000,-4.000-1.000,-2.000 2.000,0.000-1.000,-1.000 1.000,1.000 1.000,-2.000-2.000,-3.000 1.000,-5.000-1.000,-1.000 0.000,2.000-1.000,0.000 1.000,0.000-1.000,6.000 1.000,-7.000-1.000,0.000 0.000,5.000 1.000,-6.000 1.000,-1.000-1.000,7.000 1.000,1.000 0.000,-2.000 0.000,1.000-1.000,0.000 1.000,-2.000-2.000,1.000 1.000,1.000-1.000,0.000 1.000,3.000-1.000,0.000 0.000,-1.000 0.000,-1.000 0.000,-1.000 0.000,-2.000 0.000,0.000 0.000,-2.000 0.000,0.000 0.000,0.000 0.000,4.000 0.000,0.000 0.000,-1.000 0.000,0.000 0.000,-1.000-1.000,0.000 1.000,-1.000 0.000,0.000 0.000,0.000 0.000,-1.000 0.000,8.000 1.000,-5.000 0.000,2.000 1.000,-2.000 0.000,-1.000 0.000,-2.000 0.000,0.000-1.000,0.000 0.000,-1.000 0.000,3.000 0.000,0.000-1.000,0.000 1.000,2.000-1.000,0.000 0.000,-1.000 0.000,3.000 0.000,0.000 0.000,0.000 0.000,1.000 0.000,1.000 0.000,-1.000 0.000,-9.000 0.000,-1.000 0.000,4.000 0.000,-1.000 0.000,-2.000 0.000,-2.000 0.000,7.000 0.000,0.000-1.000,5.000 1.000,-3.000 0.000,-1.000 0.000,3.000 0.000,0.000 0.000,-1.000 0.000,-5.000 0.000,0.000 0.000,-1.000 0.000,-1.000 0.000,5.000 0.000,0.000 0.000,-1.000 0.000,1.000 0.000,-2.000 1.000,-1.000-1.000,0.000 0.000,-2.000 0.000,-1.000 0.000,0.000 0.000,-1.000 0.000,-1.000 0.000,7.000 0.000,1.000 0.000,-5.000 0.000,1.000 0.000,4.000 0.000,1.000 0.000,-2.000 0.000,2.000 0.000,-1.000 0.000,-2.000 0.000,1.000 0.000,0.000 0.000,0.000 0.000,-7.000 0.000,3.000 0.000,0.000 0.000,-1.000 0.000,7.000 0.000,0.000 0.000,-2.000 0.000,-3.000 0.000,0.000 0.000,-1.000 0.000,-1.000 0.000,8.000 0.000,-4.000 0.000,0.000 0.000,6.000 0.000,0.000 0.000,-1.000 0.000,0.000 0.000,-1.000 0.000,-2.000 0.000,-1.000 0.000,-7.000 0.000,6.000 0.000,-2.000 0.000,4.000 0.000,5.000 0.000,-11.000 0.000,1.000 0.000,0.000 0.000,1.000 0.000,3.000 0.000,0.000 0.000,-2.000 0.000,-1.000 0.000,-3.000 0.000,-1.000 0.000,6.000 0.000,-4.000 0.000,0.000 0.000,-1.000 0.000,7.000 0.000,-4.000 0.000,-4.000 0.000,7.000 0.000,-1.000 0.000,3.000 0.000,-9.000 0.000,1.000 0.000,4.000 0.000,-1.000 0.000,-1.000 0.000,0.000 0.000,0.000 0.000,0.000 0.000,-2.000 0.000,0.000 0.000,2.000 0.000,0.000 0.000,-1.000 0.000,-2.000 0.000,2.000 0.000,1.000 0.000,-2.000 0.000,0.000 0.000,8.000 0.000,-4.000 0.000,0.000 0.000,0.000 0.000,-3.000 0.000,1.000 0.000,0.000 0.000,2.000 0.000,-2.000 0.000,2.000 0.000,0.000 0.000,1.000 0.000,-2.000 0.000,-2.000 0.000,0.000 0.000,-1.000 0.000,16.000 0.000,-8.000 0.000,0.000 0.000,8.000 0.000,2.000 1.000,0.000 0.000,1.000 1.000,-1.000 0.000,0.000 0.000,-3.000-1.000,-14.000 0.000,12.000 0.000,-1.000 0.000,-1.000 0.000,11.000 0.000,-1.000-1.000,-2.000 1.000,-14.000-1.000,0.000 0.000,9.000 0.000,0.000 0.000,3.000-1.000,2.000 0.000,-4.000-1.000,0.000 0.000,-2.000-1.000,2.000 1.000,1.000-1.000,-1.000 0.000,-3.000-1.000,12.000-1.000,0.000-2.000,-1.000 1.000,-4.000 0.000,0.000 0.000,-1.000 1.000,-3.000 0.000,4.000 1.000,-19.000 2.000,16.000-2.000,-1.000 0.000,-1.000 1.000,-1.000-1.000,2.000 0.000,-11.000 1.000,-1.000 1.000,0.000 0.000,1.000 0.000,0.000 0.000,14.000-1.000,-11.000 2.000,-1.000 0.000,-2.000 0.000,2.000 0.000,-3.000 1.000,-4.000 0.000,11.000 0.000,-10.000 1.000,-1.000-1.000,5.000 0.000,3.000 0.000,-4.000 0.000,-3.000 0.000,5.000 1.000,0.000-1.000,-1.000 0.000,-1.000 0.000,-2.000 0.000,1.000 0.000,6.000 0.000,-9.000 0.000,4.000 0.000,2.000 0.000,3.000 0.000,-1.000 0.000,-1.000-1.000,1.000 1.000,0.000 0.000,-1.000 0.000,-1.000 0.000,1.000 0.000,0.000 0.000,-3.000 2.000,0.000-1.000,-2.000 1.000,3.000 1.000,0.000-1.000,0.000-1.000,1.000 1.000,-1.000-1.000,0.000 0.000,1.000-1.000,0.000 1.000,-1.000-1.000,0.000 0.000,0.000 0.000,-2.000 0.000,3.000 0.000,-1.000 0.000,-1.000 0.000,0.000 0.000,-1.000 0.000,-1.000 0.000,1.000 0.000,-1.000 0.000,0.000 0.000,-2.000 0.000,1.000-1.000,0.000 1.000,-1.000 0.000,2.000 0.000,1.000 0.000,-1.000 0.000,4.000 0.000,2.000 0.000,-1.000 0.000,1.000 0.000,-1.000 0.000,-1.000 0.000,1.000 0.000,-1.000 0.000,-2.000 0.000,4.000 1.000,0.000-1.000,0.000 0.000,2.000 0.000,2.000 0.000,0.000 0.000,0.000 0.000,-4.000 0.000,0.000 1.000,0.000 1.000,12.000 0.000,4.000 0.000,-1.000-1.000,-16.000 0.000,1.000 0.000,4.000 0.000,-5.000 0.000,-1.000-1.000,7.000 1.000,0.000-1.000,-6.000 1.000,0.000-1.000,5.000 0.000,1.000 0.000,-6.000 0.000,0.000 1.000,0.000 0.000,12.000 0.000,-1.000 1.000,0.000 0.000,-3.000-1.000,-5.000 1.000,-5.000-1.000,-2.000-1.000,0.000 1.000,-2.000 0.000,3.000-1.000,-1.000 1.000,4.000 0.000,-3.000-1.000,-1.000 0.000,0.000 0.000,3.000 0.000,-5.000 0.000,9.000 0.000,-2.000 0.000,-3.000 0.000,-3.000 0.000,3.000-1.000,-2.000 1.000,-3.000 0.000,4.000 0.000,-1.000 0.000,1.000 0.000,-1.000 0.000,-2.000 0.000,5.000 1.000,0.000-1.000,-5.000 3.000,2.000 0.000,3.000 1.000,-6.000-3.000,7.000 1.000,-1.000-2.000,0.000 1.000,-1.000-1.000,-2.000 0.000,0.000 0.000,4.000 0.000,3.000 0.000,-10.000 0.000,9.000 0.000,-9.000 0.000,1.000-1.000,1.000 1.000,2.000 0.000,-1.000 0.000,0.000 0.000,0.000 0.000,-2.000 0.000,6.000 0.000,-1.000 0.000,-5.000 0.000,1.000 0.000,0.000 0.000,-1.000 0.000,0.000 1.000,0.000-1.000,0.000 0.000,0.000 0.000,-1.000 0.000,0.000 0.000,6.000 0.000,-2.000 0.000,-2.000 0.000,-2.000 0.000,3.000 0.000,-3.000 0.000,1.000 0.000,2.000 0.000,0.000 0.000,1.000 0.000,0.000 0.000,3.000 1.000,-2.000 2.000,1.000 0.000,-3.000-1.000,3.000-1.000,3.000 1.000,-1.000-1.000,0.000 0.000,1.000-1.000,-1.000 1.000,7.000-1.000,-8.000 0.000,-3.000 0.000,5.000 0.000,-4.000 0.000,-2.000 0.000,2.000 0.000,0.000 0.000,-1.000 0.000,-3.000 0.000,-1.000 0.000,9.000 0.000,-4.000 0.000,2.000-1.000,1.000 1.000,-4.000 0.000,2.000 0.000,-6.000 0.000,8.000 0.000,-1.000 0.000,-6.000 0.000,1.000 0.000,-1.000 1.000,-1.000-1.000,0.000 0.000,1.000 2.000,-3.000 4.000,3.000-3.000,3.000-1.000,2.000-1.000,-1.000-1.000,-2.000 0.000,-1.000 0.000,-1.000 0.000,0.000-1.000,-1.000 2.000,1.000-1.000,-1.000 0.000,0.000 0.000,0.000 0.000,0.000 0.000,1.000 0.000,-4.000 6.000,-1.000 1.000,8.000-6.000,-1.000 0.000,0.000-1.000,-3.000 2.000,-8.000 8.000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4-29T21:16:13"/>
    </inkml:context>
    <inkml:brush xml:id="br0">
      <inkml:brushProperty name="width" value="0.08819" units="cm"/>
      <inkml:brushProperty name="height" value="0.35278" units="cm"/>
      <inkml:brushProperty name="color" value="#fff700"/>
      <inkml:brushProperty name="tip" value="rectangle"/>
      <inkml:brushProperty name="rasterOp" value="maskPen"/>
      <inkml:brushProperty name="ignorePressure" value="0"/>
    </inkml:brush>
  </inkml:definitions>
  <inkml:trace contextRef="#ctx0" brushRef="#br0">2192.311 2703.012,'9.000'-5.000,"0.000"1.000,1.000-1.000,5.000 5.000,-1.000 0.000,2.000 0.000,0.000 0.000,-2.000 0.000,1.000-1.000,-1.000 1.000,1.000-1.000,7.000-1.000,-12.000 1.000,0.000 0.000,0.000-1.000,1.000 1.000,1.000 0.000,-2.000 0.000,0.000 0.000,0.000 0.000,3.000 0.000,-2.000 1.000,0.000-1.000,10.000 1.000,-2.000-1.000,0.000 1.000,5.000 0.000,-1.000 0.000,-12.000 0.000,10.000 0.000,1.000 0.000,-5.000 0.000,0.000 1.000,2.000 0.000,0.000 0.000,9.000 2.000,1.000 1.000,-2.000 0.000,-5.000-1.000,-1.000 1.000,-11.000-3.000,16.000 4.000,-11.000-2.000,0.000 0.000,4.000 1.000,5.000 1.000,-2.000-1.000,0.000 1.000,-5.000-2.000,-1.000 1.000,-3.000-2.000,11.000 3.000,0.000 0.000,-3.000-1.000,-1.000 0.000,-7.000-1.000,5.000-1.000,-2.000 0.000,0.000-1.000,0.000 0.000,0.000 0.000,4.000-1.000,0.000 1.000,-1.000-1.000,0.000 0.000,1.000-1.000,0.000 1.000,-2.000 0.000,-1.000 0.000,-3.000 0.000,-1.000 0.000,-1.000 0.000,-2.000 0.000,0.000 0.000,0.000-1.000,9.000 1.000,-7.000 0.000,-1.000 0.000,-1.000 0.000,1.000 0.000,-1.000 0.000,2.000 0.000,1.000 0.000,-1.000 0.000,3.000 0.000,1.000 0.000,0.000 0.000,1.000-1.000,1.000-1.000,-1.000 0.000,0.000 0.000,0.000 0.000,-1.000 0.000,0.000 1.000,0.000 0.000,-1.000 0.000,1.000 1.000,0.000-1.000,-1.000 1.000,0.000 0.000,-1.000 0.000,0.000 0.000,4.000 0.000,-6.000 0.000,0.000 0.000,1.000 0.000,0.000 0.000,0.000 0.000,0.000 0.000,0.000 0.000,0.000 0.000,0.000 0.000,-1.000 0.000,-1.000 1.000,-1.000-1.000,10.000 0.000,-10.000 0.000,0.000 0.000,7.000 0.000,3.000 0.000,-9.000 0.000,0.000 0.000,1.000 0.000,0.000 0.000,-1.000 0.000,0.000-1.000,0.000 1.000,-1.000 0.000,4.000 0.000,1.000 0.000,0.000 0.000,-1.000 0.000,3.000 0.000,-6.000 0.000,3.000 0.000,-1.000 0.000,-1.000 0.000,2.000 0.000,0.000 0.000,0.000 0.000,1.000 0.000,-1.000 0.000,-1.000 0.000,-3.000 0.000,2.000 0.000,-1.000 0.000,4.000 0.000,-3.000 0.000,0.000 0.000,0.000 0.000,4.000 0.000,-1.000 0.000,-2.000 0.000,0.000 0.000,0.000 0.000,1.000 0.000,3.000 0.000,3.000 0.000,-1.000 0.000,1.000 0.000,-1.000 0.000,-2.000 0.000,-2.000 0.000,-1.000 0.000,-2.000 0.000,-2.000 0.000,1.000 0.000,3.000 0.000,1.000 0.000,-1.000 0.000,-4.000 0.000,9.000 0.000,-6.000 0.000,0.000 0.000,0.000 0.000,0.000 0.000,0.000 0.000,10.000 0.000,-6.000 0.000,1.000 0.000,1.000 0.000,-1.000 0.000,0.000 0.000,0.000 0.000,1.000 0.000,-2.000 0.000,2.000 0.000,0.000 0.000,-1.000 0.000,-3.000 0.000,0.000 0.000,-2.000 0.000,0.000 0.000,1.000 0.000,0.000 0.000,-1.000 0.000,8.000 0.000,-7.000 0.000,0.000 0.000,4.000 0.000,3.000 0.000,0.000 0.000,-1.000 0.000,-2.000 0.000,-1.000 0.000,-2.000 1.000,-1.000 0.000,0.000 1.000,-4.000-1.000,4.000 2.000,1.000-1.000,-5.000 0.000,2.000 0.000,0.000 0.000,2.000 0.000,7.000 1.000,2.000 0.000,-3.000-1.000,-1.000 0.000,-1.000 1.000,-1.000-1.000,-7.000 0.000,6.000 0.000,-1.000 0.000,1.000 0.000,3.000-1.000,-1.000 0.000,-1.000 0.000,-1.000 0.000,-2.000-1.000,-1.000 0.000,-3.000 0.000,0.000 0.000,0.000 0.000,8.000 2.000,-8.000 0.000,11.000 7.000,-7.000-4.000,-2.000 1.000,0.000-1.000,-1.000-1.000,-1.000-1.000,0.000 1.000,7.000-2.000,-5.000-1.000,1.000 0.000,0.000-1.000,-1.000 0.000,-1.000 0.000,-1.000 0.000,0.000-1.000,9.000 1.000,2.000 0.000,-7.000 0.000,-1.000 0.000,3.000 0.000,0.000 0.000,-1.000-1.000,1.000 1.000,0.000 0.000,-1.000 0.000,3.000 0.000,1.000 0.000,0.000 0.000,2.000 0.000,2.000 0.000,-2.000 0.000,-1.000 0.000,0.000 0.000,-3.000 0.000,1.000 0.000,-2.000 0.000,-2.000 1.000,0.000-1.000,-1.000 0.000,-1.000 0.000,1.000 0.000,-1.000 0.000,-1.000 0.000,-1.000 0.000,0.000 0.000,0.000 0.000,1.000 0.000,-1.000 0.000,6.000 0.000,-4.000 0.000,3.000 0.000,0.000 0.000,2.000 0.000,-2.000 0.000,0.000 0.000,4.000 0.000,-6.000 0.000,1.000 0.000,3.000 0.000,1.000 0.000,-2.000 0.000,2.000 0.000,1.000 0.000,-2.000 0.000,-4.000 0.000,1.000 0.000,1.000 0.000,1.000 0.000,5.000 0.000,-7.000 0.000,1.000 0.000,9.000 0.000,2.000 0.000,0.000 0.000,-1.000 0.000,-2.000 0.000,-2.000 0.000,1.000 0.000,-1.000 0.000,0.000 0.000,-1.000 0.000,-1.000 0.000,-2.000 0.000,4.000 0.000,1.000 0.000,-1.000 0.000,-2.000 0.000,-1.000 0.000,-1.000 0.000,-6.000 0.000,0.000 0.000,2.000 0.000,0.000 0.000,1.000 0.000,-3.000 0.000,-1.000 0.000,1.000 0.000,8.000 0.000,-5.000 0.000,2.000 0.000,-2.000 0.000,-2.000 0.000,2.000 0.000,0.000 0.000,1.000 0.000,2.000 0.000,-5.000 0.000,-1.000 0.000,3.000 0.000,0.000 0.000,0.000 0.000,-2.000 0.000,-1.000 0.000,0.000 0.000,1.000 0.000,-1.000 0.000,-1.000 0.000,7.000 0.000,-6.000 0.000,0.000 0.000,1.000 0.000,-1.000 0.000,0.000 0.000,-1.000 0.000,11.000 0.000,-8.000 0.000,0.000 0.000,1.000 0.000,0.000 0.000,1.000 0.000,-3.000-1.000,-1.000 0.000,3.000-2.000,0.000 0.000,3.000-1.000,-2.000 0.000,-1.000 0.000,0.000 1.000,0.000 1.000,-1.000 0.000,-2.000 1.000,-2.000 0.000,6.000 0.000,-2.000 1.000,-3.000 0.000,0.000 0.000,2.000 0.000,0.000 1.000,-2.000-1.000,0.000 0.000,0.000-1.000,-2.000-9.000,4.000 2.000,1.000 3.000,1.000 2.000,-3.000-1.000,5.000-2.000,-2.000-1.000,-4.000 0.000,-1.000 1.000,1.000 4.000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81325" cy="463550"/>
          </a:xfrm>
          <a:prstGeom prst="rect">
            <a:avLst/>
          </a:prstGeom>
          <a:noFill/>
          <a:ln w="9525">
            <a:noFill/>
            <a:miter lim="800000"/>
          </a:ln>
        </p:spPr>
        <p:txBody>
          <a:bodyPr vert="horz" wrap="none" lIns="92436" tIns="46217" rIns="92436" bIns="46217" numCol="1" anchor="ctr" anchorCtr="0" compatLnSpc="1"/>
          <a:lstStyle>
            <a:lvl1pPr defTabSz="923925">
              <a:defRPr sz="1200">
                <a:latin typeface="Times New Roman" panose="02020603050405020304" pitchFamily="18" charset="0"/>
                <a:ea typeface="MS PGothic" panose="020B0600070205080204" pitchFamily="34" charset="-128"/>
                <a:cs typeface="MS PGothic" panose="020B0600070205080204" pitchFamily="34" charset="-128"/>
              </a:defRPr>
            </a:lvl1pPr>
          </a:lstStyle>
          <a:p>
            <a:pPr>
              <a:defRPr/>
            </a:pPr>
            <a:endParaRPr lang="en-US"/>
          </a:p>
        </p:txBody>
      </p:sp>
      <p:sp>
        <p:nvSpPr>
          <p:cNvPr id="6147" name="Rectangle 3"/>
          <p:cNvSpPr>
            <a:spLocks noGrp="1" noChangeArrowheads="1"/>
          </p:cNvSpPr>
          <p:nvPr>
            <p:ph type="dt" idx="1"/>
          </p:nvPr>
        </p:nvSpPr>
        <p:spPr bwMode="auto">
          <a:xfrm>
            <a:off x="3900488" y="0"/>
            <a:ext cx="2981325" cy="463550"/>
          </a:xfrm>
          <a:prstGeom prst="rect">
            <a:avLst/>
          </a:prstGeom>
          <a:noFill/>
          <a:ln w="9525">
            <a:noFill/>
            <a:miter lim="800000"/>
          </a:ln>
        </p:spPr>
        <p:txBody>
          <a:bodyPr vert="horz" wrap="none" lIns="92436" tIns="46217" rIns="92436" bIns="46217" numCol="1" anchor="ctr" anchorCtr="0" compatLnSpc="1"/>
          <a:lstStyle>
            <a:lvl1pPr algn="r" defTabSz="923925">
              <a:defRPr sz="1200">
                <a:latin typeface="Times New Roman" panose="02020603050405020304" pitchFamily="18" charset="0"/>
                <a:ea typeface="MS PGothic" panose="020B0600070205080204" pitchFamily="34" charset="-128"/>
                <a:cs typeface="MS PGothic" panose="020B0600070205080204" pitchFamily="34" charset="-128"/>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917575" y="4416425"/>
            <a:ext cx="5046663" cy="4181475"/>
          </a:xfrm>
          <a:prstGeom prst="rect">
            <a:avLst/>
          </a:prstGeom>
          <a:noFill/>
          <a:ln w="9525">
            <a:noFill/>
            <a:miter lim="800000"/>
          </a:ln>
        </p:spPr>
        <p:txBody>
          <a:bodyPr vert="horz" wrap="none" lIns="92436" tIns="46217" rIns="92436" bIns="46217" numCol="1" anchor="ctr" anchorCtr="0" compatLnSpc="1"/>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150" name="Rectangle 6"/>
          <p:cNvSpPr>
            <a:spLocks noGrp="1" noChangeArrowheads="1"/>
          </p:cNvSpPr>
          <p:nvPr>
            <p:ph type="ftr" sz="quarter" idx="4"/>
          </p:nvPr>
        </p:nvSpPr>
        <p:spPr bwMode="auto">
          <a:xfrm>
            <a:off x="0" y="8832850"/>
            <a:ext cx="2981325" cy="463550"/>
          </a:xfrm>
          <a:prstGeom prst="rect">
            <a:avLst/>
          </a:prstGeom>
          <a:noFill/>
          <a:ln w="9525">
            <a:noFill/>
            <a:miter lim="800000"/>
          </a:ln>
        </p:spPr>
        <p:txBody>
          <a:bodyPr vert="horz" wrap="none" lIns="92436" tIns="46217" rIns="92436" bIns="46217" numCol="1" anchor="b" anchorCtr="0" compatLnSpc="1"/>
          <a:lstStyle>
            <a:lvl1pPr defTabSz="923925">
              <a:defRPr sz="1200">
                <a:latin typeface="Times New Roman" panose="02020603050405020304" pitchFamily="18" charset="0"/>
                <a:ea typeface="MS PGothic" panose="020B0600070205080204" pitchFamily="34" charset="-128"/>
                <a:cs typeface="MS PGothic" panose="020B0600070205080204" pitchFamily="34" charset="-128"/>
              </a:defRPr>
            </a:lvl1pPr>
          </a:lstStyle>
          <a:p>
            <a:pPr>
              <a:defRPr/>
            </a:pPr>
            <a:endParaRPr lang="en-US"/>
          </a:p>
        </p:txBody>
      </p:sp>
      <p:sp>
        <p:nvSpPr>
          <p:cNvPr id="6151" name="Rectangle 7"/>
          <p:cNvSpPr>
            <a:spLocks noGrp="1" noChangeArrowheads="1"/>
          </p:cNvSpPr>
          <p:nvPr>
            <p:ph type="sldNum" sz="quarter" idx="5"/>
          </p:nvPr>
        </p:nvSpPr>
        <p:spPr bwMode="auto">
          <a:xfrm>
            <a:off x="3900488" y="8832850"/>
            <a:ext cx="2981325" cy="463550"/>
          </a:xfrm>
          <a:prstGeom prst="rect">
            <a:avLst/>
          </a:prstGeom>
          <a:noFill/>
          <a:ln w="9525">
            <a:noFill/>
            <a:miter lim="800000"/>
          </a:ln>
        </p:spPr>
        <p:txBody>
          <a:bodyPr vert="horz" wrap="none" lIns="92436" tIns="46217" rIns="92436" bIns="46217" numCol="1" anchor="b" anchorCtr="0" compatLnSpc="1"/>
          <a:lstStyle>
            <a:lvl1pPr algn="r" defTabSz="923925">
              <a:defRPr sz="1200">
                <a:latin typeface="Times New Roman" panose="02020603050405020304" pitchFamily="18" charset="0"/>
              </a:defRPr>
            </a:lvl1pPr>
          </a:lstStyle>
          <a:p>
            <a:pPr>
              <a:defRPr/>
            </a:pPr>
            <a:fld id="{F8DDF7C7-3008-4DC4-9F8B-1490BCFC99E7}" type="slidenum">
              <a:rPr lang="en-US" altLang="en-US"/>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6147" name="Rectangle 2"/>
          <p:cNvSpPr>
            <a:spLocks noGrp="1" noRot="1" noChangeAspect="1" noChangeArrowheads="1" noTextEdit="1"/>
          </p:cNvSpPr>
          <p:nvPr>
            <p:ph type="sldImg"/>
          </p:nvPr>
        </p:nvSpPr>
        <p:spPr/>
      </p:sp>
      <p:sp>
        <p:nvSpPr>
          <p:cNvPr id="6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xfrm>
            <a:off x="1117600" y="696913"/>
            <a:ext cx="4648200" cy="3486150"/>
          </a:xfrm>
        </p:spPr>
      </p:sp>
      <p:sp>
        <p:nvSpPr>
          <p:cNvPr id="21507"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xfrm>
            <a:off x="1117600" y="696913"/>
            <a:ext cx="4648200" cy="3486150"/>
          </a:xfrm>
        </p:spPr>
      </p:sp>
      <p:sp>
        <p:nvSpPr>
          <p:cNvPr id="21507"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1117600" y="696913"/>
            <a:ext cx="4648200" cy="3486150"/>
          </a:xfrm>
        </p:spPr>
      </p:sp>
      <p:sp>
        <p:nvSpPr>
          <p:cNvPr id="23555"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xfrm>
            <a:off x="1117600" y="696913"/>
            <a:ext cx="4648200" cy="3486150"/>
          </a:xfrm>
        </p:spPr>
      </p:sp>
      <p:sp>
        <p:nvSpPr>
          <p:cNvPr id="2560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17600" y="696913"/>
            <a:ext cx="4648200" cy="3486150"/>
          </a:xfrm>
        </p:spPr>
      </p:sp>
      <p:sp>
        <p:nvSpPr>
          <p:cNvPr id="27651"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1117600" y="696913"/>
            <a:ext cx="4648200" cy="3486150"/>
          </a:xfrm>
        </p:spPr>
      </p:sp>
      <p:sp>
        <p:nvSpPr>
          <p:cNvPr id="31747"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xfrm>
            <a:off x="1117600" y="696913"/>
            <a:ext cx="4648200" cy="3486150"/>
          </a:xfrm>
        </p:spPr>
      </p:sp>
      <p:sp>
        <p:nvSpPr>
          <p:cNvPr id="33795"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1117600" y="696913"/>
            <a:ext cx="4648200" cy="3486150"/>
          </a:xfrm>
        </p:spPr>
      </p:sp>
      <p:sp>
        <p:nvSpPr>
          <p:cNvPr id="3584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1117600" y="696913"/>
            <a:ext cx="4648200" cy="3486150"/>
          </a:xfrm>
        </p:spPr>
      </p:sp>
      <p:sp>
        <p:nvSpPr>
          <p:cNvPr id="3584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xfrm>
            <a:off x="1117600" y="696913"/>
            <a:ext cx="4648200" cy="3486150"/>
          </a:xfrm>
        </p:spPr>
      </p:sp>
      <p:sp>
        <p:nvSpPr>
          <p:cNvPr id="29699"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xfrm>
            <a:off x="1117600" y="696913"/>
            <a:ext cx="4648200" cy="3486150"/>
          </a:xfrm>
        </p:spPr>
      </p:sp>
      <p:sp>
        <p:nvSpPr>
          <p:cNvPr id="8195"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xfrm>
            <a:off x="1117600" y="696913"/>
            <a:ext cx="4648200" cy="3486150"/>
          </a:xfrm>
        </p:spPr>
      </p:sp>
      <p:sp>
        <p:nvSpPr>
          <p:cNvPr id="21507"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xfrm>
            <a:off x="1117600" y="696913"/>
            <a:ext cx="4648200" cy="3486150"/>
          </a:xfrm>
        </p:spPr>
      </p:sp>
      <p:sp>
        <p:nvSpPr>
          <p:cNvPr id="37891"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xfrm>
            <a:off x="1117600" y="696913"/>
            <a:ext cx="4648200" cy="3486150"/>
          </a:xfrm>
        </p:spPr>
      </p:sp>
      <p:sp>
        <p:nvSpPr>
          <p:cNvPr id="37891"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xfrm>
            <a:off x="1117600" y="696913"/>
            <a:ext cx="4648200" cy="3486150"/>
          </a:xfrm>
        </p:spPr>
      </p:sp>
      <p:sp>
        <p:nvSpPr>
          <p:cNvPr id="4096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1117600" y="696913"/>
            <a:ext cx="4648200" cy="3486150"/>
          </a:xfrm>
        </p:spPr>
      </p:sp>
      <p:sp>
        <p:nvSpPr>
          <p:cNvPr id="43011"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1117600" y="696913"/>
            <a:ext cx="4648200" cy="3486150"/>
          </a:xfrm>
        </p:spPr>
      </p:sp>
      <p:sp>
        <p:nvSpPr>
          <p:cNvPr id="45059"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1117600" y="696913"/>
            <a:ext cx="4648200" cy="3486150"/>
          </a:xfrm>
        </p:spPr>
      </p:sp>
      <p:sp>
        <p:nvSpPr>
          <p:cNvPr id="47107"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xfrm>
            <a:off x="1117600" y="696913"/>
            <a:ext cx="4648200" cy="3486150"/>
          </a:xfrm>
        </p:spPr>
      </p:sp>
      <p:sp>
        <p:nvSpPr>
          <p:cNvPr id="60419"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1117600" y="696913"/>
            <a:ext cx="4648200" cy="3486150"/>
          </a:xfrm>
        </p:spPr>
      </p:sp>
      <p:sp>
        <p:nvSpPr>
          <p:cNvPr id="62467"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1117600" y="696913"/>
            <a:ext cx="4648200" cy="3486150"/>
          </a:xfrm>
        </p:spPr>
      </p:sp>
      <p:sp>
        <p:nvSpPr>
          <p:cNvPr id="62467"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xfrm>
            <a:off x="1117600" y="696913"/>
            <a:ext cx="4648200" cy="3486150"/>
          </a:xfrm>
        </p:spPr>
      </p:sp>
      <p:sp>
        <p:nvSpPr>
          <p:cNvPr id="1024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1117600" y="696913"/>
            <a:ext cx="4648200" cy="3486150"/>
          </a:xfrm>
        </p:spPr>
      </p:sp>
      <p:sp>
        <p:nvSpPr>
          <p:cNvPr id="64515"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1117600" y="696913"/>
            <a:ext cx="4648200" cy="3486150"/>
          </a:xfrm>
        </p:spPr>
      </p:sp>
      <p:sp>
        <p:nvSpPr>
          <p:cNvPr id="6656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17600" y="696913"/>
            <a:ext cx="4648200" cy="3486150"/>
          </a:xfrm>
        </p:spPr>
      </p:sp>
      <p:sp>
        <p:nvSpPr>
          <p:cNvPr id="68611"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17600" y="696913"/>
            <a:ext cx="4648200" cy="3486150"/>
          </a:xfrm>
        </p:spPr>
      </p:sp>
      <p:sp>
        <p:nvSpPr>
          <p:cNvPr id="68611"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1117600" y="696913"/>
            <a:ext cx="4648200" cy="3486150"/>
          </a:xfrm>
        </p:spPr>
      </p:sp>
      <p:sp>
        <p:nvSpPr>
          <p:cNvPr id="70659"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1117600" y="696913"/>
            <a:ext cx="4648200" cy="3486150"/>
          </a:xfrm>
        </p:spPr>
      </p:sp>
      <p:sp>
        <p:nvSpPr>
          <p:cNvPr id="72707"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1117600" y="696913"/>
            <a:ext cx="4648200" cy="3486150"/>
          </a:xfrm>
        </p:spPr>
      </p:sp>
      <p:sp>
        <p:nvSpPr>
          <p:cNvPr id="74755"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1117600" y="696913"/>
            <a:ext cx="4648200" cy="3486150"/>
          </a:xfrm>
        </p:spPr>
      </p:sp>
      <p:sp>
        <p:nvSpPr>
          <p:cNvPr id="7680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1117600" y="696913"/>
            <a:ext cx="4648200" cy="3486150"/>
          </a:xfrm>
        </p:spPr>
      </p:sp>
      <p:sp>
        <p:nvSpPr>
          <p:cNvPr id="78851"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17600" y="696913"/>
            <a:ext cx="4648200" cy="3486150"/>
          </a:xfrm>
        </p:spPr>
      </p:sp>
      <p:sp>
        <p:nvSpPr>
          <p:cNvPr id="80899"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xfrm>
            <a:off x="1117600" y="696913"/>
            <a:ext cx="4648200" cy="3486150"/>
          </a:xfrm>
        </p:spPr>
      </p:sp>
      <p:sp>
        <p:nvSpPr>
          <p:cNvPr id="1024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1117600" y="696913"/>
            <a:ext cx="4648200" cy="3486150"/>
          </a:xfrm>
        </p:spPr>
      </p:sp>
      <p:sp>
        <p:nvSpPr>
          <p:cNvPr id="82947"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1117600" y="696913"/>
            <a:ext cx="4648200" cy="3486150"/>
          </a:xfrm>
        </p:spPr>
      </p:sp>
      <p:sp>
        <p:nvSpPr>
          <p:cNvPr id="84995"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117600" y="696913"/>
            <a:ext cx="4648200" cy="3486150"/>
          </a:xfrm>
        </p:spPr>
      </p:sp>
      <p:sp>
        <p:nvSpPr>
          <p:cNvPr id="8704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17600" y="696913"/>
            <a:ext cx="4648200" cy="3486150"/>
          </a:xfrm>
        </p:spPr>
      </p:sp>
      <p:sp>
        <p:nvSpPr>
          <p:cNvPr id="89091"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17600" y="696913"/>
            <a:ext cx="4648200" cy="3486150"/>
          </a:xfrm>
        </p:spPr>
      </p:sp>
      <p:sp>
        <p:nvSpPr>
          <p:cNvPr id="91139"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xfrm>
            <a:off x="1117600" y="696913"/>
            <a:ext cx="4648200" cy="3486150"/>
          </a:xfrm>
        </p:spPr>
      </p:sp>
      <p:sp>
        <p:nvSpPr>
          <p:cNvPr id="93187"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117600" y="696913"/>
            <a:ext cx="4648200" cy="3486150"/>
          </a:xfrm>
        </p:spPr>
      </p:sp>
      <p:sp>
        <p:nvSpPr>
          <p:cNvPr id="95235"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xfrm>
            <a:off x="1117600" y="696913"/>
            <a:ext cx="4648200" cy="3486150"/>
          </a:xfrm>
        </p:spPr>
      </p:sp>
      <p:sp>
        <p:nvSpPr>
          <p:cNvPr id="21507"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xfrm>
            <a:off x="1117600" y="696913"/>
            <a:ext cx="4648200" cy="3486150"/>
          </a:xfrm>
        </p:spPr>
      </p:sp>
      <p:sp>
        <p:nvSpPr>
          <p:cNvPr id="49155"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1117600" y="696913"/>
            <a:ext cx="4648200" cy="3486150"/>
          </a:xfrm>
        </p:spPr>
      </p:sp>
      <p:sp>
        <p:nvSpPr>
          <p:cNvPr id="5120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98563" y="701675"/>
            <a:ext cx="4681537" cy="3511550"/>
          </a:xfrm>
        </p:spPr>
      </p:sp>
      <p:sp>
        <p:nvSpPr>
          <p:cNvPr id="80899" name="Rectangle 3"/>
          <p:cNvSpPr>
            <a:spLocks noGrp="1" noChangeArrowheads="1"/>
          </p:cNvSpPr>
          <p:nvPr>
            <p:ph type="body" idx="1"/>
          </p:nvPr>
        </p:nvSpPr>
        <p:spPr>
          <a:xfrm>
            <a:off x="708025" y="4448175"/>
            <a:ext cx="5662613" cy="4213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xfrm>
            <a:off x="1117600" y="696913"/>
            <a:ext cx="4648200" cy="3486150"/>
          </a:xfrm>
        </p:spPr>
      </p:sp>
      <p:sp>
        <p:nvSpPr>
          <p:cNvPr id="53251"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1117600" y="696913"/>
            <a:ext cx="4648200" cy="3486150"/>
          </a:xfrm>
        </p:spPr>
      </p:sp>
      <p:sp>
        <p:nvSpPr>
          <p:cNvPr id="5632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xfrm>
            <a:off x="1117600" y="696913"/>
            <a:ext cx="4648200" cy="3486150"/>
          </a:xfrm>
        </p:spPr>
      </p:sp>
      <p:sp>
        <p:nvSpPr>
          <p:cNvPr id="21507"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1117600" y="696913"/>
            <a:ext cx="4648200" cy="3486150"/>
          </a:xfrm>
        </p:spPr>
      </p:sp>
      <p:sp>
        <p:nvSpPr>
          <p:cNvPr id="103427"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xfrm>
            <a:off x="1117600" y="696913"/>
            <a:ext cx="4648200" cy="3486150"/>
          </a:xfrm>
        </p:spPr>
      </p:sp>
      <p:sp>
        <p:nvSpPr>
          <p:cNvPr id="105475"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xfrm>
            <a:off x="1117600" y="696913"/>
            <a:ext cx="4648200" cy="3486150"/>
          </a:xfrm>
        </p:spPr>
      </p:sp>
      <p:sp>
        <p:nvSpPr>
          <p:cNvPr id="10752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xfrm>
            <a:off x="1117600" y="696913"/>
            <a:ext cx="4648200" cy="3486150"/>
          </a:xfrm>
        </p:spPr>
      </p:sp>
      <p:sp>
        <p:nvSpPr>
          <p:cNvPr id="10752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xfrm>
            <a:off x="1117600" y="696913"/>
            <a:ext cx="4648200" cy="3486150"/>
          </a:xfrm>
        </p:spPr>
      </p:sp>
      <p:sp>
        <p:nvSpPr>
          <p:cNvPr id="109571"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xfrm>
            <a:off x="1117600" y="696913"/>
            <a:ext cx="4648200" cy="3486150"/>
          </a:xfrm>
        </p:spPr>
      </p:sp>
      <p:sp>
        <p:nvSpPr>
          <p:cNvPr id="112643"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xfrm>
            <a:off x="1117600" y="696913"/>
            <a:ext cx="4648200" cy="3486150"/>
          </a:xfrm>
        </p:spPr>
      </p:sp>
      <p:sp>
        <p:nvSpPr>
          <p:cNvPr id="114691"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xfrm>
            <a:off x="1117600" y="696913"/>
            <a:ext cx="4648200" cy="3486150"/>
          </a:xfrm>
        </p:spPr>
      </p:sp>
      <p:sp>
        <p:nvSpPr>
          <p:cNvPr id="12291"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itchFamily="2" charset="0"/>
                <a:ea typeface="MS PGothic" panose="020B0600070205080204" pitchFamily="34" charset="-128"/>
              </a:defRPr>
            </a:lvl1pPr>
            <a:lvl2pPr marL="742950" indent="-285750" defTabSz="927100">
              <a:defRPr sz="1600">
                <a:solidFill>
                  <a:schemeClr val="tx1"/>
                </a:solidFill>
                <a:latin typeface="Helvetica" pitchFamily="2" charset="0"/>
                <a:ea typeface="MS PGothic" panose="020B0600070205080204" pitchFamily="34" charset="-128"/>
              </a:defRPr>
            </a:lvl2pPr>
            <a:lvl3pPr marL="1143000" indent="-228600" defTabSz="927100">
              <a:defRPr sz="1600">
                <a:solidFill>
                  <a:schemeClr val="tx1"/>
                </a:solidFill>
                <a:latin typeface="Helvetica" pitchFamily="2" charset="0"/>
                <a:ea typeface="MS PGothic" panose="020B0600070205080204" pitchFamily="34" charset="-128"/>
              </a:defRPr>
            </a:lvl3pPr>
            <a:lvl4pPr marL="1600200" indent="-228600" defTabSz="927100">
              <a:defRPr sz="1600">
                <a:solidFill>
                  <a:schemeClr val="tx1"/>
                </a:solidFill>
                <a:latin typeface="Helvetica" pitchFamily="2" charset="0"/>
                <a:ea typeface="MS PGothic" panose="020B0600070205080204" pitchFamily="34" charset="-128"/>
              </a:defRPr>
            </a:lvl4pPr>
            <a:lvl5pPr marL="2057400" indent="-228600" defTabSz="927100">
              <a:defRPr sz="1600">
                <a:solidFill>
                  <a:schemeClr val="tx1"/>
                </a:solidFill>
                <a:latin typeface="Helvetica" pitchFamily="2" charset="0"/>
                <a:ea typeface="MS PGothic"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itchFamily="2" charset="0"/>
                <a:ea typeface="MS PGothic"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itchFamily="2" charset="0"/>
                <a:ea typeface="MS PGothic"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itchFamily="2" charset="0"/>
                <a:ea typeface="MS PGothic"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itchFamily="2" charset="0"/>
                <a:ea typeface="MS PGothic" panose="020B0600070205080204" pitchFamily="34" charset="-128"/>
              </a:defRPr>
            </a:lvl9pPr>
          </a:lstStyle>
          <a:p>
            <a:fld id="{343EEFE5-6DA2-40BF-A0EC-25CFBBE7FBB4}" type="slidenum">
              <a:rPr lang="en-US" altLang="en-US" sz="1200"/>
            </a:fld>
            <a:endParaRPr lang="en-US" altLang="en-US" sz="1200"/>
          </a:p>
        </p:txBody>
      </p:sp>
      <p:sp>
        <p:nvSpPr>
          <p:cNvPr id="98307" name="Rectangle 2"/>
          <p:cNvSpPr>
            <a:spLocks noGrp="1" noRot="1" noChangeAspect="1" noChangeArrowheads="1" noTextEdit="1"/>
          </p:cNvSpPr>
          <p:nvPr>
            <p:ph type="sldImg"/>
          </p:nvPr>
        </p:nvSpPr>
        <p:spPr/>
      </p:sp>
      <p:sp>
        <p:nvSpPr>
          <p:cNvPr id="98308" name="Rectangle 3"/>
          <p:cNvSpPr>
            <a:spLocks noGrp="1" noChangeArrowheads="1"/>
          </p:cNvSpPr>
          <p:nvPr>
            <p:ph type="body" idx="1"/>
          </p:nvPr>
        </p:nvSpPr>
        <p:spPr>
          <a:xfrm>
            <a:off x="931414" y="4410392"/>
            <a:ext cx="5134874" cy="4175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116739" name="Rectangle 2"/>
          <p:cNvSpPr>
            <a:spLocks noGrp="1" noRot="1" noChangeAspect="1" noChangeArrowheads="1" noTextEdit="1"/>
          </p:cNvSpPr>
          <p:nvPr>
            <p:ph type="sldImg"/>
          </p:nvPr>
        </p:nvSpPr>
        <p:spPr/>
      </p:sp>
      <p:sp>
        <p:nvSpPr>
          <p:cNvPr id="1167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xfrm>
            <a:off x="1117600" y="696913"/>
            <a:ext cx="4648200" cy="3486150"/>
          </a:xfrm>
        </p:spPr>
      </p:sp>
      <p:sp>
        <p:nvSpPr>
          <p:cNvPr id="14339"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a:xfrm>
            <a:off x="1117600" y="696913"/>
            <a:ext cx="4648200" cy="3486150"/>
          </a:xfrm>
        </p:spPr>
      </p:sp>
      <p:sp>
        <p:nvSpPr>
          <p:cNvPr id="17411"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a:xfrm>
            <a:off x="1117600" y="696913"/>
            <a:ext cx="4648200" cy="3486150"/>
          </a:xfrm>
        </p:spPr>
      </p:sp>
      <p:sp>
        <p:nvSpPr>
          <p:cNvPr id="19459" name="Rectangle 3"/>
          <p:cNvSpPr>
            <a:spLocks noGrp="1" noChangeArrowheads="1"/>
          </p:cNvSpPr>
          <p:nvPr>
            <p:ph type="body" idx="1"/>
          </p:nvPr>
        </p:nvSpPr>
        <p:spPr>
          <a:xfrm>
            <a:off x="688975" y="4416425"/>
            <a:ext cx="55054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3" name="Group 3"/>
          <p:cNvGrpSpPr/>
          <p:nvPr/>
        </p:nvGrpSpPr>
        <p:grpSpPr bwMode="auto">
          <a:xfrm>
            <a:off x="198438" y="2960688"/>
            <a:ext cx="8610600" cy="20161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endParaRPr lang="en-US" altLang="en-US" sz="1000" b="1">
              <a:solidFill>
                <a:srgbClr val="336699"/>
              </a:solidFill>
              <a:latin typeface="Helvetica" pitchFamily="2" charset="0"/>
            </a:endParaRPr>
          </a:p>
        </p:txBody>
      </p:sp>
      <p:sp>
        <p:nvSpPr>
          <p:cNvPr id="8" name="Text Box 8"/>
          <p:cNvSpPr txBox="1">
            <a:spLocks noChangeArrowheads="1"/>
          </p:cNvSpPr>
          <p:nvPr/>
        </p:nvSpPr>
        <p:spPr bwMode="auto">
          <a:xfrm>
            <a:off x="26988" y="6613525"/>
            <a:ext cx="2701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endParaRPr lang="en-US" altLang="en-US" sz="1000" b="1">
              <a:solidFill>
                <a:srgbClr val="336699"/>
              </a:solidFill>
              <a:latin typeface="Helvetica" pitchFamily="2" charset="0"/>
            </a:endParaRPr>
          </a:p>
        </p:txBody>
      </p:sp>
      <p:pic>
        <p:nvPicPr>
          <p:cNvPr id="9" name="Picture 9" descr="dino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p:cNvSpPr>
            <a:spLocks noChangeArrowheads="1"/>
          </p:cNvSpPr>
          <p:nvPr/>
        </p:nvSpPr>
        <p:spPr bwMode="auto">
          <a:xfrm>
            <a:off x="3224213" y="4006850"/>
            <a:ext cx="2336800" cy="1887538"/>
          </a:xfrm>
          <a:prstGeom prst="rect">
            <a:avLst/>
          </a:prstGeom>
          <a:noFill/>
          <a:ln w="57150" cmpd="thinThick">
            <a:solidFill>
              <a:srgbClr val="66CC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3.jpeg"/><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en-US" altLang="en-US"/>
              <a:t>Click to edit Master title style</a:t>
            </a:r>
            <a:endParaRPr lang="en-US" altLang="en-US"/>
          </a:p>
        </p:txBody>
      </p:sp>
      <p:sp>
        <p:nvSpPr>
          <p:cNvPr id="1028" name="Rectangle 4"/>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endParaRPr lang="en-US" altLang="en-US"/>
          </a:p>
          <a:p>
            <a:pPr lvl="1"/>
            <a:r>
              <a:rPr lang="en-US" altLang="en-US"/>
              <a:t>Second level</a:t>
            </a:r>
            <a:endParaRPr lang="en-US" altLang="en-US"/>
          </a:p>
          <a:p>
            <a:pPr lvl="2"/>
            <a:r>
              <a:rPr lang="en-US" altLang="en-US"/>
              <a:t>Third level</a:t>
            </a:r>
            <a:endParaRPr lang="en-US" altLang="en-US"/>
          </a:p>
          <a:p>
            <a:pPr lvl="3"/>
            <a:r>
              <a:rPr lang="en-US" altLang="en-US"/>
              <a:t>Fourth level</a:t>
            </a:r>
            <a:endParaRPr lang="en-US" altLang="en-US"/>
          </a:p>
          <a:p>
            <a:pPr lvl="4"/>
            <a:r>
              <a:rPr lang="en-US" altLang="en-US"/>
              <a:t>Fifth level</a:t>
            </a:r>
            <a:endParaRPr lang="en-US" altLang="en-US"/>
          </a:p>
        </p:txBody>
      </p:sp>
      <p:sp>
        <p:nvSpPr>
          <p:cNvPr id="1029" name="Rectangle 5"/>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p:cNvSpPr>
            <a:spLocks noChangeShapeType="1"/>
          </p:cNvSpPr>
          <p:nvPr/>
        </p:nvSpPr>
        <p:spPr bwMode="auto">
          <a:xfrm>
            <a:off x="457200" y="860425"/>
            <a:ext cx="8077200" cy="0"/>
          </a:xfrm>
          <a:prstGeom prst="line">
            <a:avLst/>
          </a:prstGeom>
          <a:noFill/>
          <a:ln w="19050">
            <a:solidFill>
              <a:srgbClr val="336699"/>
            </a:solidFill>
            <a:round/>
          </a:ln>
          <a:extLst>
            <a:ext uri="{909E8E84-426E-40DD-AFC4-6F175D3DCCD1}">
              <a14:hiddenFill xmlns:a14="http://schemas.microsoft.com/office/drawing/2010/main">
                <a:noFill/>
              </a14:hiddenFill>
            </a:ext>
          </a:extLst>
        </p:spPr>
        <p:txBody>
          <a:bodyPr/>
          <a:lstStyle/>
          <a:p>
            <a:endParaRPr lang="en-US"/>
          </a:p>
        </p:txBody>
      </p:sp>
      <p:sp>
        <p:nvSpPr>
          <p:cNvPr id="1031" name="Rectangle 7"/>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p:cNvSpPr txBox="1">
            <a:spLocks noChangeArrowheads="1"/>
          </p:cNvSpPr>
          <p:nvPr/>
        </p:nvSpPr>
        <p:spPr bwMode="auto">
          <a:xfrm>
            <a:off x="4257675" y="6613525"/>
            <a:ext cx="444500" cy="244475"/>
          </a:xfrm>
          <a:prstGeom prst="rect">
            <a:avLst/>
          </a:prstGeom>
          <a:noFill/>
          <a:ln w="9525">
            <a:noFill/>
            <a:miter lim="800000"/>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fld>
            <a:endParaRPr lang="en-US" altLang="en-US" sz="1000" b="1">
              <a:solidFill>
                <a:srgbClr val="006699"/>
              </a:solidFill>
              <a:latin typeface="Helvetica" pitchFamily="2" charset="0"/>
            </a:endParaRPr>
          </a:p>
        </p:txBody>
      </p:sp>
      <p:sp>
        <p:nvSpPr>
          <p:cNvPr id="1034" name="Text Box 10"/>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endParaRPr lang="en-US" altLang="en-US" sz="1000" b="1">
              <a:solidFill>
                <a:srgbClr val="006699"/>
              </a:solidFill>
              <a:latin typeface="Helvetica" pitchFamily="2" charset="0"/>
            </a:endParaRPr>
          </a:p>
        </p:txBody>
      </p:sp>
      <p:sp>
        <p:nvSpPr>
          <p:cNvPr id="1035" name="Text Box 11"/>
          <p:cNvSpPr txBox="1">
            <a:spLocks noChangeArrowheads="1"/>
          </p:cNvSpPr>
          <p:nvPr/>
        </p:nvSpPr>
        <p:spPr bwMode="auto">
          <a:xfrm>
            <a:off x="185738" y="6621463"/>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endParaRPr lang="en-US" altLang="en-US" sz="1000" b="1">
              <a:solidFill>
                <a:srgbClr val="006699"/>
              </a:solidFill>
              <a:latin typeface="Helvetica" pitchFamily="2" charset="0"/>
            </a:endParaRPr>
          </a:p>
        </p:txBody>
      </p:sp>
      <p:pic>
        <p:nvPicPr>
          <p:cNvPr id="1036" name="Picture 12" descr="dino_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3200" b="1">
          <a:solidFill>
            <a:srgbClr val="006699"/>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panose="020B0604020202020204" pitchFamily="34" charset="0"/>
        </a:defRPr>
      </a:lvl6pPr>
      <a:lvl7pPr marL="914400" algn="ctr" rtl="0" fontAlgn="base">
        <a:spcBef>
          <a:spcPct val="0"/>
        </a:spcBef>
        <a:spcAft>
          <a:spcPct val="0"/>
        </a:spcAft>
        <a:defRPr sz="3200" b="1">
          <a:solidFill>
            <a:srgbClr val="006699"/>
          </a:solidFill>
          <a:latin typeface="Arial" panose="020B0604020202020204" pitchFamily="34" charset="0"/>
        </a:defRPr>
      </a:lvl7pPr>
      <a:lvl8pPr marL="1371600" algn="ctr" rtl="0" fontAlgn="base">
        <a:spcBef>
          <a:spcPct val="0"/>
        </a:spcBef>
        <a:spcAft>
          <a:spcPct val="0"/>
        </a:spcAft>
        <a:defRPr sz="3200" b="1">
          <a:solidFill>
            <a:srgbClr val="006699"/>
          </a:solidFill>
          <a:latin typeface="Arial" panose="020B0604020202020204" pitchFamily="34" charset="0"/>
        </a:defRPr>
      </a:lvl8pPr>
      <a:lvl9pPr marL="1828800" algn="ctr" rtl="0" fontAlgn="base">
        <a:spcBef>
          <a:spcPct val="0"/>
        </a:spcBef>
        <a:spcAft>
          <a:spcPct val="0"/>
        </a:spcAft>
        <a:defRPr sz="3200" b="1">
          <a:solidFill>
            <a:srgbClr val="006699"/>
          </a:solidFill>
          <a:latin typeface="Arial" panose="020B0604020202020204" pitchFamily="34"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9.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image" Target="../media/image17.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customXml" Target="../ink/ink2.xml"/><Relationship Id="rId2" Type="http://schemas.openxmlformats.org/officeDocument/2006/relationships/image" Target="../media/image4.png"/><Relationship Id="rId1" Type="http://schemas.openxmlformats.org/officeDocument/2006/relationships/customXml" Target="../ink/ink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image" Target="../media/image19.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image" Target="../media/image23.em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image" Target="../media/image24.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image" Target="../media/image25.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emf"/></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e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ctrTitle"/>
          </p:nvPr>
        </p:nvSpPr>
        <p:spPr>
          <a:xfrm>
            <a:off x="371475" y="1900238"/>
            <a:ext cx="8458200" cy="1143000"/>
          </a:xfrm>
          <a:noFill/>
        </p:spPr>
        <p:txBody>
          <a:bodyPr/>
          <a:lstStyle/>
          <a:p>
            <a:pPr eaLnBrk="1" hangingPunct="1"/>
            <a:r>
              <a:rPr lang="en-US" altLang="en-US"/>
              <a:t>Chapter 1:  Introduction</a:t>
            </a:r>
            <a:endParaRPr lang="en-US" altLang="en-US"/>
          </a:p>
        </p:txBody>
      </p:sp>
      <p:sp>
        <p:nvSpPr>
          <p:cNvPr id="2" name="Text Box 1"/>
          <p:cNvSpPr txBox="1"/>
          <p:nvPr/>
        </p:nvSpPr>
        <p:spPr>
          <a:xfrm>
            <a:off x="354965" y="266065"/>
            <a:ext cx="224790" cy="213995"/>
          </a:xfrm>
          <a:prstGeom prst="rect">
            <a:avLst/>
          </a:prstGeom>
          <a:solidFill>
            <a:srgbClr val="C00000"/>
          </a:solidFill>
        </p:spPr>
        <p:style>
          <a:lnRef idx="2">
            <a:schemeClr val="lt1"/>
          </a:lnRef>
          <a:fillRef idx="1">
            <a:schemeClr val="accent1"/>
          </a:fillRef>
          <a:effectRef idx="1">
            <a:schemeClr val="accent1"/>
          </a:effectRef>
          <a:fontRef idx="minor">
            <a:schemeClr val="lt1"/>
          </a:fontRef>
        </p:style>
        <p:txBody>
          <a:bodyPr wrap="square" rtlCol="0">
            <a:noAutofit/>
          </a:bodyPr>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1033463" y="198438"/>
            <a:ext cx="7532687" cy="576262"/>
          </a:xfrm>
        </p:spPr>
        <p:txBody>
          <a:bodyPr/>
          <a:lstStyle/>
          <a:p>
            <a:pPr eaLnBrk="1" hangingPunct="1"/>
            <a:r>
              <a:rPr lang="en-US" altLang="en-US" dirty="0"/>
              <a:t>Operating Sy</a:t>
            </a:r>
            <a:r>
              <a:rPr kumimoji="1" lang="en-US" altLang="en-US" dirty="0"/>
              <a:t>st</a:t>
            </a:r>
            <a:r>
              <a:rPr lang="en-US" altLang="en-US" dirty="0"/>
              <a:t>em Definition</a:t>
            </a:r>
            <a:endParaRPr lang="en-US" altLang="en-US" dirty="0"/>
          </a:p>
        </p:txBody>
      </p:sp>
      <p:sp>
        <p:nvSpPr>
          <p:cNvPr id="18435" name="Rectangle 3"/>
          <p:cNvSpPr>
            <a:spLocks noGrp="1" noChangeArrowheads="1"/>
          </p:cNvSpPr>
          <p:nvPr>
            <p:ph type="body" idx="4294967295"/>
          </p:nvPr>
        </p:nvSpPr>
        <p:spPr>
          <a:xfrm>
            <a:off x="784225" y="1247775"/>
            <a:ext cx="7989661" cy="4728482"/>
          </a:xfrm>
        </p:spPr>
        <p:txBody>
          <a:bodyPr/>
          <a:lstStyle/>
          <a:p>
            <a:r>
              <a:rPr lang="en-US" altLang="en-US" dirty="0"/>
              <a:t>No universally accepted definition</a:t>
            </a:r>
            <a:endParaRPr lang="en-US" altLang="en-US" dirty="0"/>
          </a:p>
          <a:p>
            <a:r>
              <a:rPr lang="ja-JP" altLang="en-US" dirty="0"/>
              <a:t>“</a:t>
            </a:r>
            <a:r>
              <a:rPr lang="en-US" altLang="ja-JP" dirty="0"/>
              <a:t>Everything a vendor ships when you order an operating system</a:t>
            </a:r>
            <a:r>
              <a:rPr lang="ja-JP" altLang="en-US" dirty="0"/>
              <a:t>”</a:t>
            </a:r>
            <a:r>
              <a:rPr lang="en-US" altLang="ja-JP" dirty="0"/>
              <a:t> is a good approximation</a:t>
            </a:r>
            <a:endParaRPr lang="en-US" altLang="ja-JP" dirty="0"/>
          </a:p>
          <a:p>
            <a:pPr lvl="1"/>
            <a:r>
              <a:rPr lang="en-US" altLang="en-US" dirty="0"/>
              <a:t>But varies wildly</a:t>
            </a:r>
            <a:endParaRPr lang="en-US" altLang="en-US" dirty="0"/>
          </a:p>
          <a:p>
            <a:r>
              <a:rPr lang="ja-JP" altLang="en-US" dirty="0"/>
              <a:t>“</a:t>
            </a:r>
            <a:r>
              <a:rPr lang="en-US" altLang="ja-JP" dirty="0"/>
              <a:t>The one program running at all times on the computer</a:t>
            </a:r>
            <a:r>
              <a:rPr lang="ja-JP" altLang="en-US" dirty="0"/>
              <a:t>”</a:t>
            </a:r>
            <a:r>
              <a:rPr lang="en-US" altLang="ja-JP" dirty="0"/>
              <a:t> is the </a:t>
            </a:r>
            <a:r>
              <a:rPr lang="en-US" altLang="ja-JP" b="1" dirty="0">
                <a:solidFill>
                  <a:srgbClr val="006699"/>
                </a:solidFill>
                <a:latin typeface="+mj-lt"/>
              </a:rPr>
              <a:t>kernel, </a:t>
            </a:r>
            <a:r>
              <a:rPr lang="en-US" altLang="ja-JP" dirty="0"/>
              <a:t>part of the operating system</a:t>
            </a:r>
            <a:endParaRPr lang="en-US" altLang="ja-JP" dirty="0"/>
          </a:p>
          <a:p>
            <a:r>
              <a:rPr lang="en-US" altLang="ja-JP" dirty="0"/>
              <a:t>Everything else is either</a:t>
            </a:r>
            <a:endParaRPr lang="en-US" altLang="ja-JP" dirty="0"/>
          </a:p>
          <a:p>
            <a:pPr lvl="1"/>
            <a:r>
              <a:rPr lang="en-US" altLang="ja-JP" dirty="0"/>
              <a:t>A </a:t>
            </a:r>
            <a:r>
              <a:rPr lang="en-US" altLang="ja-JP" b="1" i="1" dirty="0">
                <a:solidFill>
                  <a:srgbClr val="006699"/>
                </a:solidFill>
                <a:latin typeface="+mj-lt"/>
              </a:rPr>
              <a:t>system program</a:t>
            </a:r>
            <a:r>
              <a:rPr lang="en-US" altLang="ja-JP" b="1" dirty="0">
                <a:solidFill>
                  <a:srgbClr val="3366FF"/>
                </a:solidFill>
              </a:rPr>
              <a:t> </a:t>
            </a:r>
            <a:r>
              <a:rPr lang="en-US" altLang="ja-JP" dirty="0"/>
              <a:t>(ships with the operating system, but not part of the kernel) , or</a:t>
            </a:r>
            <a:endParaRPr lang="en-US" altLang="ja-JP" dirty="0"/>
          </a:p>
          <a:p>
            <a:pPr lvl="1"/>
            <a:r>
              <a:rPr lang="en-US" altLang="ja-JP" dirty="0"/>
              <a:t>An </a:t>
            </a:r>
            <a:r>
              <a:rPr lang="en-US" altLang="ja-JP" b="1" i="1" dirty="0">
                <a:solidFill>
                  <a:srgbClr val="006699"/>
                </a:solidFill>
                <a:latin typeface="+mj-lt"/>
              </a:rPr>
              <a:t>application program</a:t>
            </a:r>
            <a:r>
              <a:rPr lang="en-US" altLang="ja-JP" dirty="0"/>
              <a:t>, all programs not associated with the operating system</a:t>
            </a:r>
            <a:endParaRPr lang="en-US" altLang="ja-JP" dirty="0"/>
          </a:p>
          <a:p>
            <a:r>
              <a:rPr lang="en-US" altLang="en-US" dirty="0"/>
              <a:t>Today’s OSes for general purpose and mobile computing also include </a:t>
            </a:r>
            <a:r>
              <a:rPr lang="en-US" altLang="en-US" b="1" i="1" dirty="0">
                <a:solidFill>
                  <a:srgbClr val="006699"/>
                </a:solidFill>
                <a:latin typeface="+mj-lt"/>
              </a:rPr>
              <a:t>middleware</a:t>
            </a:r>
            <a:r>
              <a:rPr lang="en-US" altLang="en-US" dirty="0"/>
              <a:t> – a set of software frameworks that provide additional services to application developers such as databases, multimedia, graphics </a:t>
            </a:r>
            <a:endParaRPr lang="en-US" altLang="en-US" dirty="0"/>
          </a:p>
        </p:txBody>
      </p:sp>
      <p:sp>
        <p:nvSpPr>
          <p:cNvPr id="2" name="Text Box 1"/>
          <p:cNvSpPr txBox="1"/>
          <p:nvPr/>
        </p:nvSpPr>
        <p:spPr>
          <a:xfrm>
            <a:off x="354965" y="266065"/>
            <a:ext cx="224790" cy="213995"/>
          </a:xfrm>
          <a:prstGeom prst="rect">
            <a:avLst/>
          </a:prstGeom>
          <a:solidFill>
            <a:srgbClr val="C00000"/>
          </a:solidFill>
        </p:spPr>
        <p:style>
          <a:lnRef idx="2">
            <a:schemeClr val="lt1"/>
          </a:lnRef>
          <a:fillRef idx="1">
            <a:schemeClr val="accent1"/>
          </a:fillRef>
          <a:effectRef idx="1">
            <a:schemeClr val="accent1"/>
          </a:effectRef>
          <a:fontRef idx="minor">
            <a:schemeClr val="lt1"/>
          </a:fontRef>
        </p:style>
        <p:txBody>
          <a:bodyPr wrap="square" rtlCol="0">
            <a:noAutofit/>
          </a:bodyPr>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4294967295"/>
          </p:nvPr>
        </p:nvSpPr>
        <p:spPr>
          <a:xfrm>
            <a:off x="292100" y="2897302"/>
            <a:ext cx="8813800" cy="1063396"/>
          </a:xfrm>
        </p:spPr>
        <p:txBody>
          <a:bodyPr/>
          <a:lstStyle/>
          <a:p>
            <a:pPr marL="457200" lvl="1" indent="0">
              <a:buNone/>
            </a:pPr>
            <a:r>
              <a:rPr lang="en-US" altLang="en-US" sz="3200" b="1" dirty="0">
                <a:solidFill>
                  <a:srgbClr val="006699"/>
                </a:solidFill>
                <a:latin typeface="+mj-lt"/>
              </a:rPr>
              <a:t>Overview of Computer System Structure </a:t>
            </a:r>
            <a:endParaRPr lang="en-US" altLang="en-US" sz="3200" b="1" dirty="0">
              <a:solidFill>
                <a:srgbClr val="006699"/>
              </a:solidFill>
              <a:latin typeface="+mj-lt"/>
            </a:endParaRPr>
          </a:p>
        </p:txBody>
      </p:sp>
      <p:sp>
        <p:nvSpPr>
          <p:cNvPr id="2" name="Text Box 1"/>
          <p:cNvSpPr txBox="1"/>
          <p:nvPr/>
        </p:nvSpPr>
        <p:spPr>
          <a:xfrm>
            <a:off x="354965" y="266065"/>
            <a:ext cx="224790" cy="213995"/>
          </a:xfrm>
          <a:prstGeom prst="rect">
            <a:avLst/>
          </a:prstGeom>
          <a:solidFill>
            <a:srgbClr val="C00000"/>
          </a:solidFill>
        </p:spPr>
        <p:style>
          <a:lnRef idx="2">
            <a:schemeClr val="lt1"/>
          </a:lnRef>
          <a:fillRef idx="1">
            <a:schemeClr val="accent1"/>
          </a:fillRef>
          <a:effectRef idx="1">
            <a:schemeClr val="accent1"/>
          </a:effectRef>
          <a:fontRef idx="minor">
            <a:schemeClr val="lt1"/>
          </a:fontRef>
        </p:style>
        <p:txBody>
          <a:bodyPr wrap="square" rtlCol="0">
            <a:noAutofit/>
          </a:bodyPr>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868363" y="214313"/>
            <a:ext cx="7639050" cy="576262"/>
          </a:xfrm>
        </p:spPr>
        <p:txBody>
          <a:bodyPr/>
          <a:lstStyle/>
          <a:p>
            <a:pPr eaLnBrk="1" hangingPunct="1"/>
            <a:r>
              <a:rPr lang="en-US" altLang="en-US"/>
              <a:t>Computer System Organization</a:t>
            </a:r>
            <a:endParaRPr lang="en-US" altLang="en-US"/>
          </a:p>
        </p:txBody>
      </p:sp>
      <p:sp>
        <p:nvSpPr>
          <p:cNvPr id="20483" name="Rectangle 3"/>
          <p:cNvSpPr>
            <a:spLocks noGrp="1" noChangeArrowheads="1"/>
          </p:cNvSpPr>
          <p:nvPr>
            <p:ph type="body" idx="4294967295"/>
          </p:nvPr>
        </p:nvSpPr>
        <p:spPr>
          <a:xfrm>
            <a:off x="774700" y="1233488"/>
            <a:ext cx="7639050" cy="4530725"/>
          </a:xfrm>
        </p:spPr>
        <p:txBody>
          <a:bodyPr/>
          <a:lstStyle/>
          <a:p>
            <a:r>
              <a:rPr lang="en-US" altLang="en-US" dirty="0"/>
              <a:t>Computer-system operation</a:t>
            </a:r>
            <a:endParaRPr lang="en-US" altLang="en-US" dirty="0"/>
          </a:p>
          <a:p>
            <a:pPr lvl="1"/>
            <a:r>
              <a:rPr lang="en-US" altLang="en-US" dirty="0"/>
              <a:t>One or more CPUs, device controllers connect through common </a:t>
            </a:r>
            <a:r>
              <a:rPr lang="en-US" altLang="en-US" b="1" dirty="0">
                <a:solidFill>
                  <a:srgbClr val="006699"/>
                </a:solidFill>
                <a:latin typeface="+mj-lt"/>
              </a:rPr>
              <a:t>bus</a:t>
            </a:r>
            <a:r>
              <a:rPr lang="en-US" altLang="en-US" dirty="0"/>
              <a:t> providing access to shared memory</a:t>
            </a:r>
            <a:endParaRPr lang="en-US" altLang="en-US" dirty="0"/>
          </a:p>
          <a:p>
            <a:pPr lvl="1"/>
            <a:r>
              <a:rPr lang="en-US" altLang="en-US" dirty="0"/>
              <a:t>Concurrent execution of CPUs and devices competing for memory cycles</a:t>
            </a:r>
            <a:endParaRPr lang="en-US" altLang="en-US" dirty="0"/>
          </a:p>
          <a:p>
            <a:pPr lvl="1"/>
            <a:endParaRPr lang="en-US" altLang="en-US" dirty="0"/>
          </a:p>
        </p:txBody>
      </p:sp>
      <p:pic>
        <p:nvPicPr>
          <p:cNvPr id="2048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16088" y="3098800"/>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1"/>
          <p:cNvSpPr txBox="1"/>
          <p:nvPr/>
        </p:nvSpPr>
        <p:spPr>
          <a:xfrm>
            <a:off x="354965" y="266065"/>
            <a:ext cx="224790" cy="213995"/>
          </a:xfrm>
          <a:prstGeom prst="rect">
            <a:avLst/>
          </a:prstGeom>
          <a:solidFill>
            <a:srgbClr val="C00000"/>
          </a:solidFill>
        </p:spPr>
        <p:style>
          <a:lnRef idx="2">
            <a:schemeClr val="lt1"/>
          </a:lnRef>
          <a:fillRef idx="1">
            <a:schemeClr val="accent1"/>
          </a:fillRef>
          <a:effectRef idx="1">
            <a:schemeClr val="accent1"/>
          </a:effectRef>
          <a:fontRef idx="minor">
            <a:schemeClr val="lt1"/>
          </a:fontRef>
        </p:style>
        <p:txBody>
          <a:bodyPr wrap="square" rtlCol="0">
            <a:noAutofit/>
          </a:bodyPr>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a:xfrm>
            <a:off x="885825" y="220663"/>
            <a:ext cx="7605713" cy="576262"/>
          </a:xfrm>
        </p:spPr>
        <p:txBody>
          <a:bodyPr/>
          <a:lstStyle/>
          <a:p>
            <a:pPr eaLnBrk="1" hangingPunct="1"/>
            <a:r>
              <a:rPr lang="en-US" altLang="en-US"/>
              <a:t>Computer-System Operation</a:t>
            </a:r>
            <a:endParaRPr lang="en-US" altLang="en-US"/>
          </a:p>
        </p:txBody>
      </p:sp>
      <p:sp>
        <p:nvSpPr>
          <p:cNvPr id="22531" name="Rectangle 3"/>
          <p:cNvSpPr>
            <a:spLocks noGrp="1" noChangeArrowheads="1"/>
          </p:cNvSpPr>
          <p:nvPr>
            <p:ph type="body" idx="4294967295"/>
          </p:nvPr>
        </p:nvSpPr>
        <p:spPr>
          <a:xfrm>
            <a:off x="806450" y="1233489"/>
            <a:ext cx="7390099" cy="4528334"/>
          </a:xfrm>
        </p:spPr>
        <p:txBody>
          <a:bodyPr/>
          <a:lstStyle/>
          <a:p>
            <a:r>
              <a:rPr lang="en-US" altLang="en-US" dirty="0"/>
              <a:t>I/O devices and the CPU can execute concurrently</a:t>
            </a:r>
            <a:endParaRPr lang="en-US" altLang="en-US" sz="800" dirty="0"/>
          </a:p>
          <a:p>
            <a:r>
              <a:rPr lang="en-US" altLang="en-US" dirty="0"/>
              <a:t>Each device controller is in charge of a particular device type</a:t>
            </a:r>
            <a:endParaRPr lang="en-US" altLang="en-US" sz="800" dirty="0"/>
          </a:p>
          <a:p>
            <a:r>
              <a:rPr lang="en-US" altLang="en-US" dirty="0"/>
              <a:t>Each device controller has a local buffer</a:t>
            </a:r>
            <a:endParaRPr lang="en-US" altLang="en-US" dirty="0"/>
          </a:p>
          <a:p>
            <a:r>
              <a:rPr lang="en-US" altLang="en-US" dirty="0"/>
              <a:t>Each device controller type has an operating system </a:t>
            </a:r>
            <a:r>
              <a:rPr lang="en-US" altLang="en-US" b="1" dirty="0">
                <a:solidFill>
                  <a:srgbClr val="006699"/>
                </a:solidFill>
                <a:latin typeface="+mj-lt"/>
              </a:rPr>
              <a:t>device driver</a:t>
            </a:r>
            <a:r>
              <a:rPr lang="en-US" altLang="en-US" dirty="0"/>
              <a:t> to manage it</a:t>
            </a:r>
            <a:endParaRPr lang="en-US" altLang="en-US" sz="800" dirty="0"/>
          </a:p>
          <a:p>
            <a:r>
              <a:rPr lang="en-US" altLang="en-US" dirty="0"/>
              <a:t>CPU moves data from/to main memory to/from local buffers</a:t>
            </a:r>
            <a:endParaRPr lang="en-US" altLang="en-US" sz="800" dirty="0"/>
          </a:p>
          <a:p>
            <a:r>
              <a:rPr lang="en-US" altLang="en-US" dirty="0"/>
              <a:t>I/O is from the device to local buffer of controller</a:t>
            </a:r>
            <a:endParaRPr lang="en-US" altLang="en-US" sz="800" dirty="0"/>
          </a:p>
          <a:p>
            <a:r>
              <a:rPr lang="en-US" altLang="en-US" dirty="0"/>
              <a:t>Device controller informs CPU that it has finished its operation by causing an </a:t>
            </a:r>
            <a:r>
              <a:rPr lang="en-US" altLang="en-US" b="1" dirty="0">
                <a:solidFill>
                  <a:srgbClr val="006699"/>
                </a:solidFill>
                <a:latin typeface="+mj-lt"/>
              </a:rPr>
              <a:t>interrupt</a:t>
            </a:r>
            <a:endParaRPr lang="en-US" altLang="en-US" b="1" dirty="0">
              <a:solidFill>
                <a:srgbClr val="006699"/>
              </a:solidFill>
              <a:latin typeface="+mj-lt"/>
            </a:endParaRPr>
          </a:p>
        </p:txBody>
      </p:sp>
      <p:sp>
        <p:nvSpPr>
          <p:cNvPr id="2" name="Text Box 1"/>
          <p:cNvSpPr txBox="1"/>
          <p:nvPr/>
        </p:nvSpPr>
        <p:spPr>
          <a:xfrm>
            <a:off x="354965" y="266065"/>
            <a:ext cx="224790" cy="213995"/>
          </a:xfrm>
          <a:prstGeom prst="rect">
            <a:avLst/>
          </a:prstGeom>
          <a:solidFill>
            <a:srgbClr val="C00000"/>
          </a:solidFill>
        </p:spPr>
        <p:style>
          <a:lnRef idx="2">
            <a:schemeClr val="lt1"/>
          </a:lnRef>
          <a:fillRef idx="1">
            <a:schemeClr val="accent1"/>
          </a:fillRef>
          <a:effectRef idx="1">
            <a:schemeClr val="accent1"/>
          </a:effectRef>
          <a:fontRef idx="minor">
            <a:schemeClr val="lt1"/>
          </a:fontRef>
        </p:style>
        <p:txBody>
          <a:bodyPr wrap="square" rtlCol="0">
            <a:noAutofit/>
          </a:bodyPr>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946150" y="195263"/>
            <a:ext cx="7591425" cy="576262"/>
          </a:xfrm>
        </p:spPr>
        <p:txBody>
          <a:bodyPr/>
          <a:lstStyle/>
          <a:p>
            <a:pPr eaLnBrk="1" hangingPunct="1"/>
            <a:r>
              <a:rPr lang="en-US" altLang="en-US"/>
              <a:t>Common Functions of Interrupts</a:t>
            </a:r>
            <a:endParaRPr lang="en-US" altLang="en-US"/>
          </a:p>
        </p:txBody>
      </p:sp>
      <p:sp>
        <p:nvSpPr>
          <p:cNvPr id="24579" name="Rectangle 3"/>
          <p:cNvSpPr>
            <a:spLocks noGrp="1" noChangeArrowheads="1"/>
          </p:cNvSpPr>
          <p:nvPr>
            <p:ph type="body" idx="4294967295"/>
          </p:nvPr>
        </p:nvSpPr>
        <p:spPr>
          <a:xfrm>
            <a:off x="806451" y="1233489"/>
            <a:ext cx="6993492" cy="4385114"/>
          </a:xfrm>
        </p:spPr>
        <p:txBody>
          <a:bodyPr/>
          <a:lstStyle/>
          <a:p>
            <a:r>
              <a:rPr lang="en-US" altLang="en-US" dirty="0"/>
              <a:t>Interrupt transfers control to the interrupt service routine generally, through the </a:t>
            </a:r>
            <a:r>
              <a:rPr lang="en-US" altLang="en-US" b="1" dirty="0">
                <a:solidFill>
                  <a:srgbClr val="006699"/>
                </a:solidFill>
                <a:latin typeface="+mj-lt"/>
              </a:rPr>
              <a:t>interrupt vector</a:t>
            </a:r>
            <a:r>
              <a:rPr lang="en-US" altLang="en-US" dirty="0"/>
              <a:t>, which contains the addresses of all the service routines</a:t>
            </a:r>
            <a:endParaRPr lang="en-US" altLang="en-US" sz="800" dirty="0"/>
          </a:p>
          <a:p>
            <a:r>
              <a:rPr lang="en-US" altLang="en-US" dirty="0"/>
              <a:t>Interrupt architecture must save the address of the interrupted instruction</a:t>
            </a:r>
            <a:endParaRPr lang="en-US" altLang="en-US" sz="800" i="1" dirty="0"/>
          </a:p>
          <a:p>
            <a:r>
              <a:rPr lang="en-US" altLang="en-US" dirty="0"/>
              <a:t>A </a:t>
            </a:r>
            <a:r>
              <a:rPr lang="en-US" altLang="en-US" b="1" dirty="0">
                <a:solidFill>
                  <a:srgbClr val="006699"/>
                </a:solidFill>
                <a:latin typeface="+mj-lt"/>
              </a:rPr>
              <a:t>trap</a:t>
            </a:r>
            <a:r>
              <a:rPr lang="en-US" altLang="en-US" dirty="0"/>
              <a:t> or </a:t>
            </a:r>
            <a:r>
              <a:rPr lang="en-US" altLang="en-US" b="1" dirty="0">
                <a:solidFill>
                  <a:srgbClr val="006699"/>
                </a:solidFill>
                <a:latin typeface="+mj-lt"/>
              </a:rPr>
              <a:t>exception </a:t>
            </a:r>
            <a:r>
              <a:rPr lang="en-US" altLang="en-US" dirty="0"/>
              <a:t>is a software-generated interrupt caused either by an error or a user request</a:t>
            </a:r>
            <a:endParaRPr lang="en-US" altLang="en-US" sz="800" dirty="0"/>
          </a:p>
          <a:p>
            <a:r>
              <a:rPr lang="en-US" altLang="en-US" dirty="0"/>
              <a:t>An operating system is </a:t>
            </a:r>
            <a:r>
              <a:rPr lang="en-US" altLang="en-US" b="1" dirty="0">
                <a:solidFill>
                  <a:srgbClr val="006699"/>
                </a:solidFill>
                <a:latin typeface="+mj-lt"/>
              </a:rPr>
              <a:t>interrupt driven</a:t>
            </a:r>
            <a:endParaRPr lang="en-US" altLang="en-US" b="1" dirty="0">
              <a:solidFill>
                <a:srgbClr val="006699"/>
              </a:solidFill>
              <a:latin typeface="+mj-lt"/>
            </a:endParaRPr>
          </a:p>
        </p:txBody>
      </p:sp>
      <p:sp>
        <p:nvSpPr>
          <p:cNvPr id="2" name="Text Box 1"/>
          <p:cNvSpPr txBox="1"/>
          <p:nvPr/>
        </p:nvSpPr>
        <p:spPr>
          <a:xfrm>
            <a:off x="354965" y="266065"/>
            <a:ext cx="224790" cy="213995"/>
          </a:xfrm>
          <a:prstGeom prst="rect">
            <a:avLst/>
          </a:prstGeom>
          <a:solidFill>
            <a:srgbClr val="C00000"/>
          </a:solidFill>
        </p:spPr>
        <p:style>
          <a:lnRef idx="2">
            <a:schemeClr val="lt1"/>
          </a:lnRef>
          <a:fillRef idx="1">
            <a:schemeClr val="accent1"/>
          </a:fillRef>
          <a:effectRef idx="1">
            <a:schemeClr val="accent1"/>
          </a:effectRef>
          <a:fontRef idx="minor">
            <a:schemeClr val="lt1"/>
          </a:fontRef>
        </p:style>
        <p:txBody>
          <a:bodyPr wrap="square" rtlCol="0">
            <a:noAutofit/>
          </a:bodyPr>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457200" y="195263"/>
            <a:ext cx="8051800" cy="576262"/>
          </a:xfrm>
        </p:spPr>
        <p:txBody>
          <a:bodyPr/>
          <a:lstStyle/>
          <a:p>
            <a:pPr eaLnBrk="1" hangingPunct="1"/>
            <a:r>
              <a:rPr lang="en-US" altLang="en-US"/>
              <a:t>Interrupt Timeline</a:t>
            </a:r>
            <a:endParaRPr lang="en-US" altLang="en-US"/>
          </a:p>
        </p:txBody>
      </p:sp>
      <p:pic>
        <p:nvPicPr>
          <p:cNvPr id="2662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3563" y="1908175"/>
            <a:ext cx="8355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1"/>
          <p:cNvSpPr txBox="1"/>
          <p:nvPr/>
        </p:nvSpPr>
        <p:spPr>
          <a:xfrm>
            <a:off x="354965" y="266065"/>
            <a:ext cx="224790" cy="213995"/>
          </a:xfrm>
          <a:prstGeom prst="rect">
            <a:avLst/>
          </a:prstGeom>
          <a:solidFill>
            <a:srgbClr val="C00000"/>
          </a:solidFill>
        </p:spPr>
        <p:style>
          <a:lnRef idx="2">
            <a:schemeClr val="lt1"/>
          </a:lnRef>
          <a:fillRef idx="1">
            <a:schemeClr val="accent1"/>
          </a:fillRef>
          <a:effectRef idx="1">
            <a:schemeClr val="accent1"/>
          </a:effectRef>
          <a:fontRef idx="minor">
            <a:schemeClr val="lt1"/>
          </a:fontRef>
        </p:style>
        <p:txBody>
          <a:bodyPr wrap="square" rtlCol="0">
            <a:noAutofit/>
          </a:bodyPr>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xfrm>
            <a:off x="1063625" y="-57150"/>
            <a:ext cx="7515225" cy="844550"/>
          </a:xfrm>
        </p:spPr>
        <p:txBody>
          <a:bodyPr/>
          <a:lstStyle/>
          <a:p>
            <a:pPr eaLnBrk="1" hangingPunct="1"/>
            <a:r>
              <a:rPr lang="en-US" altLang="en-US"/>
              <a:t>Interrupt Handling</a:t>
            </a:r>
            <a:endParaRPr lang="en-US" altLang="en-US"/>
          </a:p>
        </p:txBody>
      </p:sp>
      <p:sp>
        <p:nvSpPr>
          <p:cNvPr id="30723" name="Rectangle 3"/>
          <p:cNvSpPr>
            <a:spLocks noGrp="1" noChangeArrowheads="1"/>
          </p:cNvSpPr>
          <p:nvPr>
            <p:ph type="body" idx="4294967295"/>
          </p:nvPr>
        </p:nvSpPr>
        <p:spPr>
          <a:xfrm>
            <a:off x="806450" y="1233489"/>
            <a:ext cx="6609234" cy="4192621"/>
          </a:xfrm>
        </p:spPr>
        <p:txBody>
          <a:bodyPr/>
          <a:lstStyle/>
          <a:p>
            <a:r>
              <a:rPr lang="en-US" altLang="en-US" dirty="0"/>
              <a:t>The operating system preserves the state of the CPU by storing the registers and the program counter</a:t>
            </a:r>
            <a:endParaRPr lang="en-US" altLang="en-US" dirty="0"/>
          </a:p>
          <a:p>
            <a:r>
              <a:rPr lang="en-US" altLang="en-US" dirty="0"/>
              <a:t>Determines which type of interrupt has occurred:</a:t>
            </a:r>
            <a:endParaRPr lang="en-US" altLang="en-US" dirty="0"/>
          </a:p>
          <a:p>
            <a:r>
              <a:rPr lang="en-US" altLang="en-US" dirty="0"/>
              <a:t>Separate segments of code determine what action should be taken for each type of interrupt</a:t>
            </a:r>
            <a:endParaRPr lang="en-US" altLang="en-US" dirty="0"/>
          </a:p>
        </p:txBody>
      </p:sp>
      <p:sp>
        <p:nvSpPr>
          <p:cNvPr id="2" name="Text Box 1"/>
          <p:cNvSpPr txBox="1"/>
          <p:nvPr/>
        </p:nvSpPr>
        <p:spPr>
          <a:xfrm>
            <a:off x="354965" y="266065"/>
            <a:ext cx="224790" cy="213995"/>
          </a:xfrm>
          <a:prstGeom prst="rect">
            <a:avLst/>
          </a:prstGeom>
          <a:solidFill>
            <a:srgbClr val="C00000"/>
          </a:solidFill>
        </p:spPr>
        <p:style>
          <a:lnRef idx="2">
            <a:schemeClr val="lt1"/>
          </a:lnRef>
          <a:fillRef idx="1">
            <a:schemeClr val="accent1"/>
          </a:fillRef>
          <a:effectRef idx="1">
            <a:schemeClr val="accent1"/>
          </a:effectRef>
          <a:fontRef idx="minor">
            <a:schemeClr val="lt1"/>
          </a:fontRef>
        </p:style>
        <p:txBody>
          <a:bodyPr wrap="square" rtlCol="0">
            <a:noAutofit/>
          </a:bodyPr>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457200" y="214313"/>
            <a:ext cx="8116888" cy="576262"/>
          </a:xfrm>
        </p:spPr>
        <p:txBody>
          <a:bodyPr/>
          <a:lstStyle/>
          <a:p>
            <a:pPr eaLnBrk="1" hangingPunct="1"/>
            <a:r>
              <a:rPr lang="en-US" altLang="en-US"/>
              <a:t>Interrupt-drive I/O Cycle</a:t>
            </a:r>
            <a:endParaRPr lang="en-US" altLang="en-US"/>
          </a:p>
        </p:txBody>
      </p:sp>
      <p:pic>
        <p:nvPicPr>
          <p:cNvPr id="3277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90738" y="1179513"/>
            <a:ext cx="5084762"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1"/>
          <p:cNvSpPr txBox="1"/>
          <p:nvPr/>
        </p:nvSpPr>
        <p:spPr>
          <a:xfrm>
            <a:off x="354965" y="266065"/>
            <a:ext cx="224790" cy="213995"/>
          </a:xfrm>
          <a:prstGeom prst="rect">
            <a:avLst/>
          </a:prstGeom>
          <a:solidFill>
            <a:srgbClr val="C00000"/>
          </a:solidFill>
        </p:spPr>
        <p:style>
          <a:lnRef idx="2">
            <a:schemeClr val="lt1"/>
          </a:lnRef>
          <a:fillRef idx="1">
            <a:schemeClr val="accent1"/>
          </a:fillRef>
          <a:effectRef idx="1">
            <a:schemeClr val="accent1"/>
          </a:effectRef>
          <a:fontRef idx="minor">
            <a:schemeClr val="lt1"/>
          </a:fontRef>
        </p:style>
        <p:txBody>
          <a:bodyPr wrap="square" rtlCol="0">
            <a:noAutofit/>
          </a:bodyPr>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457200" y="212725"/>
            <a:ext cx="8099425" cy="576263"/>
          </a:xfrm>
        </p:spPr>
        <p:txBody>
          <a:bodyPr/>
          <a:lstStyle/>
          <a:p>
            <a:pPr eaLnBrk="1" hangingPunct="1"/>
            <a:r>
              <a:rPr lang="en-US" altLang="en-US"/>
              <a:t>I/O Structure</a:t>
            </a:r>
            <a:endParaRPr lang="en-US" altLang="en-US"/>
          </a:p>
        </p:txBody>
      </p:sp>
      <p:sp>
        <p:nvSpPr>
          <p:cNvPr id="34819" name="Rectangle 3"/>
          <p:cNvSpPr>
            <a:spLocks noGrp="1" noChangeArrowheads="1"/>
          </p:cNvSpPr>
          <p:nvPr>
            <p:ph type="body" idx="4294967295"/>
          </p:nvPr>
        </p:nvSpPr>
        <p:spPr>
          <a:xfrm>
            <a:off x="895351" y="1244600"/>
            <a:ext cx="6618153" cy="4351969"/>
          </a:xfrm>
        </p:spPr>
        <p:txBody>
          <a:bodyPr/>
          <a:lstStyle/>
          <a:p>
            <a:pPr>
              <a:lnSpc>
                <a:spcPct val="90000"/>
              </a:lnSpc>
            </a:pPr>
            <a:r>
              <a:rPr lang="en-US" altLang="en-US" dirty="0"/>
              <a:t>Two methods for handling I/O</a:t>
            </a:r>
            <a:endParaRPr lang="en-US" altLang="en-US" dirty="0"/>
          </a:p>
          <a:p>
            <a:pPr lvl="1">
              <a:lnSpc>
                <a:spcPct val="90000"/>
              </a:lnSpc>
            </a:pPr>
            <a:r>
              <a:rPr lang="en-US" altLang="en-US" dirty="0"/>
              <a:t>After I/O starts, control returns to user program only upon I/O completion</a:t>
            </a:r>
            <a:endParaRPr lang="en-US" altLang="en-US" dirty="0"/>
          </a:p>
          <a:p>
            <a:pPr lvl="1">
              <a:lnSpc>
                <a:spcPct val="90000"/>
              </a:lnSpc>
            </a:pPr>
            <a:r>
              <a:rPr lang="en-US" altLang="en-US" dirty="0"/>
              <a:t>After I/O starts, control returns to user program without waiting for I/O completion</a:t>
            </a:r>
            <a:endParaRPr lang="en-US"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457200" y="212725"/>
            <a:ext cx="8099425" cy="576263"/>
          </a:xfrm>
        </p:spPr>
        <p:txBody>
          <a:bodyPr/>
          <a:lstStyle/>
          <a:p>
            <a:pPr eaLnBrk="1" hangingPunct="1"/>
            <a:r>
              <a:rPr lang="en-US" altLang="en-US" dirty="0"/>
              <a:t>I/O Structure </a:t>
            </a:r>
            <a:r>
              <a:rPr lang="en-US" altLang="en-US"/>
              <a:t>(Cont.)</a:t>
            </a:r>
            <a:endParaRPr lang="en-US" altLang="en-US"/>
          </a:p>
        </p:txBody>
      </p:sp>
      <p:sp>
        <p:nvSpPr>
          <p:cNvPr id="34819" name="Rectangle 3"/>
          <p:cNvSpPr>
            <a:spLocks noGrp="1" noChangeArrowheads="1"/>
          </p:cNvSpPr>
          <p:nvPr>
            <p:ph type="body" idx="4294967295"/>
          </p:nvPr>
        </p:nvSpPr>
        <p:spPr>
          <a:xfrm>
            <a:off x="895351" y="1244600"/>
            <a:ext cx="7202048" cy="4528239"/>
          </a:xfrm>
        </p:spPr>
        <p:txBody>
          <a:bodyPr/>
          <a:lstStyle/>
          <a:p>
            <a:pPr>
              <a:lnSpc>
                <a:spcPct val="90000"/>
              </a:lnSpc>
            </a:pPr>
            <a:r>
              <a:rPr lang="en-US" altLang="en-US" dirty="0"/>
              <a:t>After I/O starts, control returns to user program only upon I/O completion</a:t>
            </a:r>
            <a:endParaRPr lang="en-US" altLang="en-US" dirty="0"/>
          </a:p>
          <a:p>
            <a:pPr lvl="1">
              <a:lnSpc>
                <a:spcPct val="90000"/>
              </a:lnSpc>
            </a:pPr>
            <a:r>
              <a:rPr lang="en-US" altLang="en-US" dirty="0"/>
              <a:t>Wait instruction idles the CPU until the next interrupt</a:t>
            </a:r>
            <a:endParaRPr lang="en-US" altLang="en-US" dirty="0"/>
          </a:p>
          <a:p>
            <a:pPr lvl="1">
              <a:lnSpc>
                <a:spcPct val="90000"/>
              </a:lnSpc>
            </a:pPr>
            <a:r>
              <a:rPr lang="en-US" altLang="en-US" dirty="0"/>
              <a:t>Wait loop (contention for memory access)</a:t>
            </a:r>
            <a:endParaRPr lang="en-US" altLang="en-US" dirty="0"/>
          </a:p>
          <a:p>
            <a:pPr lvl="1">
              <a:lnSpc>
                <a:spcPct val="90000"/>
              </a:lnSpc>
            </a:pPr>
            <a:r>
              <a:rPr lang="en-US" altLang="en-US" dirty="0"/>
              <a:t>At most one I/O request is outstanding at a time, no simultaneous I/O processing</a:t>
            </a:r>
            <a:endParaRPr lang="en-US" altLang="en-US" dirty="0"/>
          </a:p>
          <a:p>
            <a:pPr>
              <a:lnSpc>
                <a:spcPct val="90000"/>
              </a:lnSpc>
            </a:pPr>
            <a:r>
              <a:rPr lang="en-US" altLang="en-US" dirty="0"/>
              <a:t>After I/O starts, control returns to user program without waiting for I/O completion</a:t>
            </a:r>
            <a:endParaRPr lang="en-US" altLang="en-US" dirty="0"/>
          </a:p>
          <a:p>
            <a:pPr lvl="1">
              <a:lnSpc>
                <a:spcPct val="90000"/>
              </a:lnSpc>
            </a:pPr>
            <a:r>
              <a:rPr lang="en-US" altLang="en-US" b="1" dirty="0">
                <a:solidFill>
                  <a:srgbClr val="006699"/>
                </a:solidFill>
                <a:latin typeface="+mj-lt"/>
              </a:rPr>
              <a:t>System call </a:t>
            </a:r>
            <a:r>
              <a:rPr lang="en-US" altLang="en-US" dirty="0"/>
              <a:t>– request to the OS to allow user to wait for I/O completion</a:t>
            </a:r>
            <a:endParaRPr lang="en-US" altLang="en-US" dirty="0"/>
          </a:p>
          <a:p>
            <a:pPr lvl="1">
              <a:lnSpc>
                <a:spcPct val="90000"/>
              </a:lnSpc>
            </a:pPr>
            <a:r>
              <a:rPr lang="en-US" altLang="en-US" b="1" dirty="0">
                <a:solidFill>
                  <a:srgbClr val="006699"/>
                </a:solidFill>
                <a:latin typeface="+mj-lt"/>
              </a:rPr>
              <a:t>Device-status table </a:t>
            </a:r>
            <a:r>
              <a:rPr lang="en-US" altLang="en-US" dirty="0"/>
              <a:t>contains entry for each I/O device indicating its type, address, and state</a:t>
            </a:r>
            <a:endParaRPr lang="en-US" altLang="en-US" dirty="0"/>
          </a:p>
          <a:p>
            <a:pPr lvl="1">
              <a:lnSpc>
                <a:spcPct val="90000"/>
              </a:lnSpc>
            </a:pPr>
            <a:r>
              <a:rPr lang="en-US" altLang="en-US" dirty="0"/>
              <a:t>OS indexes into I/O device table to determine device status and to modify table entry to include interrupt</a:t>
            </a:r>
            <a:endParaRPr lang="en-US" altLang="en-US" dirty="0"/>
          </a:p>
          <a:p>
            <a:pPr lvl="1">
              <a:lnSpc>
                <a:spcPct val="90000"/>
              </a:lnSpc>
            </a:pP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203200"/>
            <a:ext cx="8034338" cy="576263"/>
          </a:xfrm>
        </p:spPr>
        <p:txBody>
          <a:bodyPr/>
          <a:lstStyle/>
          <a:p>
            <a:pPr eaLnBrk="1" hangingPunct="1"/>
            <a:r>
              <a:rPr lang="en-US" altLang="en-US"/>
              <a:t>Chapter 1: Introduction</a:t>
            </a:r>
            <a:endParaRPr lang="en-US" altLang="en-US"/>
          </a:p>
        </p:txBody>
      </p:sp>
      <p:sp>
        <p:nvSpPr>
          <p:cNvPr id="7171" name="Rectangle 3"/>
          <p:cNvSpPr>
            <a:spLocks noGrp="1" noChangeArrowheads="1"/>
          </p:cNvSpPr>
          <p:nvPr>
            <p:ph type="body" idx="4294967295"/>
          </p:nvPr>
        </p:nvSpPr>
        <p:spPr/>
        <p:txBody>
          <a:bodyPr/>
          <a:lstStyle/>
          <a:p>
            <a:r>
              <a:rPr lang="en-US" altLang="en-US"/>
              <a:t>What Operating Systems Do</a:t>
            </a:r>
            <a:endParaRPr lang="en-US" altLang="en-US"/>
          </a:p>
          <a:p>
            <a:r>
              <a:rPr lang="en-US" altLang="en-US"/>
              <a:t>Computer-System Organization</a:t>
            </a:r>
            <a:endParaRPr lang="en-US" altLang="en-US"/>
          </a:p>
          <a:p>
            <a:r>
              <a:rPr lang="en-US" altLang="en-US"/>
              <a:t>Computer-System Architecture</a:t>
            </a:r>
            <a:endParaRPr lang="en-US" altLang="en-US"/>
          </a:p>
          <a:p>
            <a:r>
              <a:rPr lang="en-US" altLang="en-US"/>
              <a:t>Operating-System Operations</a:t>
            </a:r>
            <a:endParaRPr lang="en-US" altLang="en-US"/>
          </a:p>
          <a:p>
            <a:r>
              <a:rPr lang="en-US" altLang="en-US"/>
              <a:t>Resource Management</a:t>
            </a:r>
            <a:endParaRPr lang="en-US" altLang="en-US"/>
          </a:p>
          <a:p>
            <a:r>
              <a:rPr lang="en-US" altLang="en-US"/>
              <a:t>Security and Protection</a:t>
            </a:r>
            <a:endParaRPr lang="en-US" altLang="en-US"/>
          </a:p>
          <a:p>
            <a:r>
              <a:rPr lang="en-US" altLang="en-US"/>
              <a:t>Virtualization</a:t>
            </a:r>
            <a:endParaRPr lang="en-US" altLang="en-US"/>
          </a:p>
          <a:p>
            <a:r>
              <a:rPr lang="en-US" altLang="en-US"/>
              <a:t>Distributed Systems</a:t>
            </a:r>
            <a:endParaRPr lang="en-US" altLang="en-US"/>
          </a:p>
          <a:p>
            <a:r>
              <a:rPr lang="en-US" altLang="en-US"/>
              <a:t>Kernel Data Structures</a:t>
            </a:r>
            <a:endParaRPr lang="en-US" altLang="en-US"/>
          </a:p>
          <a:p>
            <a:r>
              <a:rPr lang="en-US" altLang="en-US"/>
              <a:t>Computing Environments</a:t>
            </a:r>
            <a:endParaRPr lang="en-US" altLang="en-US"/>
          </a:p>
          <a:p>
            <a:r>
              <a:rPr lang="en-US" altLang="en-US"/>
              <a:t>Free/Libre and Open-Source Operating Systems</a:t>
            </a:r>
            <a:endParaRPr lang="en-US" altLang="en-US"/>
          </a:p>
          <a:p>
            <a:pPr>
              <a:buFont typeface="Monotype Sorts" pitchFamily="-84" charset="2"/>
              <a:buNone/>
            </a:pPr>
            <a:endParaRPr lang="en-US" altLang="en-US"/>
          </a:p>
          <a:p>
            <a:endParaRPr lang="en-US" altLang="en-US"/>
          </a:p>
        </p:txBody>
      </p:sp>
      <p:sp>
        <p:nvSpPr>
          <p:cNvPr id="3" name="Text Box 2"/>
          <p:cNvSpPr txBox="1"/>
          <p:nvPr/>
        </p:nvSpPr>
        <p:spPr>
          <a:xfrm>
            <a:off x="354965" y="266065"/>
            <a:ext cx="224790" cy="213995"/>
          </a:xfrm>
          <a:prstGeom prst="rect">
            <a:avLst/>
          </a:prstGeom>
          <a:solidFill>
            <a:srgbClr val="C00000"/>
          </a:solidFill>
        </p:spPr>
        <p:style>
          <a:lnRef idx="2">
            <a:schemeClr val="lt1"/>
          </a:lnRef>
          <a:fillRef idx="1">
            <a:schemeClr val="accent1"/>
          </a:fillRef>
          <a:effectRef idx="1">
            <a:schemeClr val="accent1"/>
          </a:effectRef>
          <a:fontRef idx="minor">
            <a:schemeClr val="lt1"/>
          </a:fontRef>
        </p:style>
        <p:txBody>
          <a:bodyPr wrap="square" rtlCol="0">
            <a:noAutofit/>
          </a:bodyPr>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endParaRPr lang="en-US" altLang="en-US"/>
          </a:p>
        </p:txBody>
      </p:sp>
      <p:sp>
        <p:nvSpPr>
          <p:cNvPr id="28675" name="Rectangle 3"/>
          <p:cNvSpPr>
            <a:spLocks noGrp="1" noChangeArrowheads="1"/>
          </p:cNvSpPr>
          <p:nvPr>
            <p:ph type="body" idx="4294967295"/>
          </p:nvPr>
        </p:nvSpPr>
        <p:spPr>
          <a:xfrm>
            <a:off x="806451" y="1233489"/>
            <a:ext cx="6432550" cy="4416198"/>
          </a:xfrm>
        </p:spPr>
        <p:txBody>
          <a:bodyPr/>
          <a:lstStyle/>
          <a:p>
            <a:r>
              <a:rPr lang="en-US" altLang="en-US" b="1" dirty="0">
                <a:solidFill>
                  <a:srgbClr val="006699"/>
                </a:solidFill>
                <a:latin typeface="+mj-lt"/>
              </a:rPr>
              <a:t>Bootstrap program </a:t>
            </a:r>
            <a:r>
              <a:rPr lang="en-US" altLang="en-US" dirty="0"/>
              <a:t>is loaded at power-up or reboot</a:t>
            </a:r>
            <a:endParaRPr lang="en-US" altLang="en-US" dirty="0"/>
          </a:p>
          <a:p>
            <a:pPr lvl="1"/>
            <a:r>
              <a:rPr lang="en-US" altLang="en-US" dirty="0"/>
              <a:t>Typically stored in ROM or EPROM, generally known as </a:t>
            </a:r>
            <a:r>
              <a:rPr lang="en-US" altLang="en-US" b="1" dirty="0">
                <a:solidFill>
                  <a:srgbClr val="006699"/>
                </a:solidFill>
                <a:latin typeface="+mj-lt"/>
              </a:rPr>
              <a:t>firmware</a:t>
            </a:r>
            <a:endParaRPr lang="en-US" altLang="en-US" b="1" dirty="0">
              <a:solidFill>
                <a:srgbClr val="006699"/>
              </a:solidFill>
              <a:latin typeface="+mj-lt"/>
            </a:endParaRPr>
          </a:p>
          <a:p>
            <a:pPr lvl="1"/>
            <a:r>
              <a:rPr lang="en-US" altLang="en-US" dirty="0"/>
              <a:t>Initializes all aspects of system</a:t>
            </a:r>
            <a:endParaRPr lang="en-US" altLang="en-US" dirty="0"/>
          </a:p>
          <a:p>
            <a:pPr lvl="1"/>
            <a:r>
              <a:rPr lang="en-US" altLang="en-US" dirty="0"/>
              <a:t>Loads operating system kernel and starts execution</a:t>
            </a:r>
            <a:endParaRPr lang="en-US" altLang="en-US" dirty="0"/>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4294967295"/>
          </p:nvPr>
        </p:nvSpPr>
        <p:spPr>
          <a:xfrm>
            <a:off x="2144488" y="2888119"/>
            <a:ext cx="5116286" cy="1030738"/>
          </a:xfrm>
        </p:spPr>
        <p:txBody>
          <a:bodyPr/>
          <a:lstStyle/>
          <a:p>
            <a:pPr marL="457200" lvl="1" indent="0">
              <a:buNone/>
            </a:pPr>
            <a:r>
              <a:rPr lang="en-US" altLang="en-US" sz="3200" b="1" dirty="0">
                <a:solidFill>
                  <a:srgbClr val="006699"/>
                </a:solidFill>
                <a:latin typeface="+mj-lt"/>
              </a:rPr>
              <a:t>Storage Structure</a:t>
            </a:r>
            <a:endParaRPr lang="en-US" altLang="en-US" sz="3200" b="1" dirty="0">
              <a:solidFill>
                <a:srgbClr val="006699"/>
              </a:solidFill>
              <a:latin typeface="+mj-lt"/>
            </a:endParaRPr>
          </a:p>
        </p:txBody>
      </p:sp>
      <p:sp>
        <p:nvSpPr>
          <p:cNvPr id="2" name="Text Box 1"/>
          <p:cNvSpPr txBox="1"/>
          <p:nvPr/>
        </p:nvSpPr>
        <p:spPr>
          <a:xfrm>
            <a:off x="354965" y="266065"/>
            <a:ext cx="224790" cy="213995"/>
          </a:xfrm>
          <a:prstGeom prst="rect">
            <a:avLst/>
          </a:prstGeom>
          <a:solidFill>
            <a:srgbClr val="C00000"/>
          </a:solidFill>
        </p:spPr>
        <p:style>
          <a:lnRef idx="2">
            <a:schemeClr val="lt1"/>
          </a:lnRef>
          <a:fillRef idx="1">
            <a:schemeClr val="accent1"/>
          </a:fillRef>
          <a:effectRef idx="1">
            <a:schemeClr val="accent1"/>
          </a:effectRef>
          <a:fontRef idx="minor">
            <a:schemeClr val="lt1"/>
          </a:fontRef>
        </p:style>
        <p:txBody>
          <a:bodyPr wrap="square" rtlCol="0">
            <a:noAutofit/>
          </a:bodyPr>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457200" y="198438"/>
            <a:ext cx="8080375" cy="576262"/>
          </a:xfrm>
        </p:spPr>
        <p:txBody>
          <a:bodyPr/>
          <a:lstStyle/>
          <a:p>
            <a:pPr eaLnBrk="1" hangingPunct="1"/>
            <a:r>
              <a:rPr lang="en-US" altLang="en-US"/>
              <a:t>Storage Structure</a:t>
            </a:r>
            <a:endParaRPr lang="en-US" altLang="en-US"/>
          </a:p>
        </p:txBody>
      </p:sp>
      <p:sp>
        <p:nvSpPr>
          <p:cNvPr id="36867" name="Rectangle 3"/>
          <p:cNvSpPr>
            <a:spLocks noGrp="1" noChangeArrowheads="1"/>
          </p:cNvSpPr>
          <p:nvPr>
            <p:ph type="body" idx="4294967295"/>
          </p:nvPr>
        </p:nvSpPr>
        <p:spPr>
          <a:xfrm>
            <a:off x="801688" y="1143002"/>
            <a:ext cx="6744624" cy="4393640"/>
          </a:xfrm>
        </p:spPr>
        <p:txBody>
          <a:bodyPr/>
          <a:lstStyle/>
          <a:p>
            <a:r>
              <a:rPr lang="en-US" altLang="en-US" sz="1700" dirty="0"/>
              <a:t>Main memory – only large storage media that the CPU can access directly</a:t>
            </a:r>
            <a:endParaRPr lang="en-US" altLang="en-US" sz="1700" dirty="0"/>
          </a:p>
          <a:p>
            <a:pPr lvl="1"/>
            <a:r>
              <a:rPr lang="en-US" altLang="en-US" b="1" dirty="0">
                <a:solidFill>
                  <a:srgbClr val="006699"/>
                </a:solidFill>
                <a:latin typeface="+mj-lt"/>
              </a:rPr>
              <a:t>Random access</a:t>
            </a:r>
            <a:endParaRPr lang="en-US" altLang="en-US" b="1" dirty="0">
              <a:solidFill>
                <a:srgbClr val="006699"/>
              </a:solidFill>
              <a:latin typeface="+mj-lt"/>
            </a:endParaRPr>
          </a:p>
          <a:p>
            <a:pPr lvl="1"/>
            <a:r>
              <a:rPr lang="en-US" altLang="en-US" sz="1600" dirty="0"/>
              <a:t>Typically </a:t>
            </a:r>
            <a:r>
              <a:rPr lang="en-US" altLang="en-US" b="1" dirty="0">
                <a:solidFill>
                  <a:srgbClr val="006699"/>
                </a:solidFill>
                <a:latin typeface="+mj-lt"/>
              </a:rPr>
              <a:t>volatile</a:t>
            </a:r>
            <a:endParaRPr lang="en-US" altLang="en-US" b="1" dirty="0">
              <a:solidFill>
                <a:srgbClr val="006699"/>
              </a:solidFill>
              <a:latin typeface="+mj-lt"/>
            </a:endParaRPr>
          </a:p>
          <a:p>
            <a:pPr lvl="1"/>
            <a:r>
              <a:rPr lang="en-US" altLang="en-US" dirty="0"/>
              <a:t>Typically</a:t>
            </a:r>
            <a:r>
              <a:rPr lang="en-US" altLang="en-US" sz="1600" b="1" dirty="0">
                <a:solidFill>
                  <a:srgbClr val="3366FF"/>
                </a:solidFill>
              </a:rPr>
              <a:t> </a:t>
            </a:r>
            <a:r>
              <a:rPr lang="en-US" altLang="en-US" b="1" dirty="0">
                <a:solidFill>
                  <a:srgbClr val="006699"/>
                </a:solidFill>
                <a:latin typeface="+mj-lt"/>
              </a:rPr>
              <a:t>random-access</a:t>
            </a:r>
            <a:r>
              <a:rPr lang="en-US" altLang="en-US" sz="1600" b="1" dirty="0">
                <a:solidFill>
                  <a:srgbClr val="3366FF"/>
                </a:solidFill>
              </a:rPr>
              <a:t> </a:t>
            </a:r>
            <a:r>
              <a:rPr lang="en-US" altLang="en-US" b="1" dirty="0">
                <a:solidFill>
                  <a:srgbClr val="006699"/>
                </a:solidFill>
                <a:latin typeface="+mj-lt"/>
              </a:rPr>
              <a:t>memory</a:t>
            </a:r>
            <a:r>
              <a:rPr lang="en-US" altLang="en-US" sz="1600" b="1" dirty="0">
                <a:solidFill>
                  <a:srgbClr val="3366FF"/>
                </a:solidFill>
              </a:rPr>
              <a:t> </a:t>
            </a:r>
            <a:r>
              <a:rPr lang="en-US" altLang="en-US" dirty="0"/>
              <a:t>in the form of </a:t>
            </a:r>
            <a:r>
              <a:rPr lang="en-US" altLang="en-US" b="1" dirty="0">
                <a:solidFill>
                  <a:srgbClr val="006699"/>
                </a:solidFill>
                <a:latin typeface="+mj-lt"/>
              </a:rPr>
              <a:t>Dynamic Random-access Memory (DRAM)</a:t>
            </a:r>
            <a:endParaRPr lang="en-US" altLang="en-US" b="1" dirty="0">
              <a:solidFill>
                <a:srgbClr val="006699"/>
              </a:solidFill>
              <a:latin typeface="+mj-lt"/>
            </a:endParaRPr>
          </a:p>
          <a:p>
            <a:r>
              <a:rPr lang="en-US" altLang="en-US" sz="1700" dirty="0"/>
              <a:t>Secondary storage – extension of main memory that provides large </a:t>
            </a:r>
            <a:r>
              <a:rPr lang="en-US" altLang="en-US" b="1" dirty="0">
                <a:solidFill>
                  <a:srgbClr val="006699"/>
                </a:solidFill>
                <a:latin typeface="+mj-lt"/>
              </a:rPr>
              <a:t>nonvolatile </a:t>
            </a:r>
            <a:r>
              <a:rPr lang="en-US" altLang="en-US" sz="1700" dirty="0"/>
              <a:t>storage capacity</a:t>
            </a:r>
            <a:endParaRPr lang="en-US" altLang="en-US" sz="1700" dirty="0"/>
          </a:p>
        </p:txBody>
      </p:sp>
      <p:sp>
        <p:nvSpPr>
          <p:cNvPr id="2" name="Text Box 1"/>
          <p:cNvSpPr txBox="1"/>
          <p:nvPr/>
        </p:nvSpPr>
        <p:spPr>
          <a:xfrm>
            <a:off x="354965" y="266065"/>
            <a:ext cx="224790" cy="213995"/>
          </a:xfrm>
          <a:prstGeom prst="rect">
            <a:avLst/>
          </a:prstGeom>
          <a:solidFill>
            <a:srgbClr val="C00000"/>
          </a:solidFill>
        </p:spPr>
        <p:style>
          <a:lnRef idx="2">
            <a:schemeClr val="lt1"/>
          </a:lnRef>
          <a:fillRef idx="1">
            <a:schemeClr val="accent1"/>
          </a:fillRef>
          <a:effectRef idx="1">
            <a:schemeClr val="accent1"/>
          </a:effectRef>
          <a:fontRef idx="minor">
            <a:schemeClr val="lt1"/>
          </a:fontRef>
        </p:style>
        <p:txBody>
          <a:bodyPr wrap="square" rtlCol="0">
            <a:noAutofit/>
          </a:bodyPr>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457200" y="198438"/>
            <a:ext cx="8080375" cy="576262"/>
          </a:xfrm>
        </p:spPr>
        <p:txBody>
          <a:bodyPr/>
          <a:lstStyle/>
          <a:p>
            <a:pPr eaLnBrk="1" hangingPunct="1"/>
            <a:r>
              <a:rPr lang="en-US" altLang="en-US" dirty="0"/>
              <a:t>Storage Structure (Cont.)</a:t>
            </a:r>
            <a:endParaRPr lang="en-US" altLang="en-US" dirty="0"/>
          </a:p>
        </p:txBody>
      </p:sp>
      <p:sp>
        <p:nvSpPr>
          <p:cNvPr id="36867" name="Rectangle 3"/>
          <p:cNvSpPr>
            <a:spLocks noGrp="1" noChangeArrowheads="1"/>
          </p:cNvSpPr>
          <p:nvPr>
            <p:ph type="body" idx="4294967295"/>
          </p:nvPr>
        </p:nvSpPr>
        <p:spPr>
          <a:xfrm>
            <a:off x="801688" y="1099455"/>
            <a:ext cx="6905398" cy="4441370"/>
          </a:xfrm>
        </p:spPr>
        <p:txBody>
          <a:bodyPr/>
          <a:lstStyle/>
          <a:p>
            <a:r>
              <a:rPr lang="en-US" altLang="en-US" b="1" dirty="0">
                <a:solidFill>
                  <a:srgbClr val="006699"/>
                </a:solidFill>
                <a:latin typeface="+mj-lt"/>
              </a:rPr>
              <a:t>Hard Disk Drives </a:t>
            </a:r>
            <a:r>
              <a:rPr lang="en-US" altLang="en-US" sz="1700" dirty="0"/>
              <a:t>(</a:t>
            </a:r>
            <a:r>
              <a:rPr lang="en-US" altLang="en-US" b="1" dirty="0">
                <a:solidFill>
                  <a:srgbClr val="006699"/>
                </a:solidFill>
                <a:latin typeface="+mj-lt"/>
              </a:rPr>
              <a:t>HDD</a:t>
            </a:r>
            <a:r>
              <a:rPr lang="en-US" altLang="en-US" sz="1700" dirty="0"/>
              <a:t>) – rigid metal or glass platters covered with magnetic recording material </a:t>
            </a:r>
            <a:endParaRPr lang="en-US" altLang="en-US" sz="1700" dirty="0"/>
          </a:p>
          <a:p>
            <a:pPr lvl="1"/>
            <a:r>
              <a:rPr lang="en-US" altLang="en-US" sz="1600" dirty="0"/>
              <a:t>Disk surface is logically divided into</a:t>
            </a:r>
            <a:r>
              <a:rPr lang="en-US" altLang="en-US" b="1" dirty="0">
                <a:solidFill>
                  <a:srgbClr val="006699"/>
                </a:solidFill>
                <a:latin typeface="+mj-lt"/>
              </a:rPr>
              <a:t> tracks</a:t>
            </a:r>
            <a:r>
              <a:rPr lang="en-US" altLang="en-US" sz="1600" dirty="0"/>
              <a:t>, which are subdivided into </a:t>
            </a:r>
            <a:r>
              <a:rPr lang="en-US" altLang="en-US" b="1" dirty="0">
                <a:solidFill>
                  <a:srgbClr val="006699"/>
                </a:solidFill>
                <a:latin typeface="+mj-lt"/>
              </a:rPr>
              <a:t>sectors</a:t>
            </a:r>
            <a:endParaRPr lang="en-US" altLang="en-US" b="1" dirty="0">
              <a:solidFill>
                <a:srgbClr val="006699"/>
              </a:solidFill>
              <a:latin typeface="+mj-lt"/>
            </a:endParaRPr>
          </a:p>
          <a:p>
            <a:pPr lvl="1"/>
            <a:r>
              <a:rPr lang="en-US" altLang="en-US" sz="1600" dirty="0"/>
              <a:t>The </a:t>
            </a:r>
            <a:r>
              <a:rPr lang="en-US" altLang="en-US" b="1" dirty="0">
                <a:solidFill>
                  <a:srgbClr val="006699"/>
                </a:solidFill>
                <a:latin typeface="+mj-lt"/>
              </a:rPr>
              <a:t>disk controller </a:t>
            </a:r>
            <a:r>
              <a:rPr lang="en-US" altLang="en-US" sz="1600" dirty="0"/>
              <a:t>determines the logical interaction between the device and the computer </a:t>
            </a:r>
            <a:endParaRPr lang="en-US" altLang="en-US" sz="1600" dirty="0"/>
          </a:p>
          <a:p>
            <a:r>
              <a:rPr lang="en-US" altLang="en-US" b="1" dirty="0">
                <a:solidFill>
                  <a:srgbClr val="006699"/>
                </a:solidFill>
                <a:latin typeface="+mj-lt"/>
              </a:rPr>
              <a:t>Non-volatile memory</a:t>
            </a:r>
            <a:r>
              <a:rPr lang="en-US" altLang="en-US" sz="1700" dirty="0"/>
              <a:t> (</a:t>
            </a:r>
            <a:r>
              <a:rPr lang="en-US" altLang="en-US" b="1" dirty="0">
                <a:solidFill>
                  <a:srgbClr val="006699"/>
                </a:solidFill>
                <a:latin typeface="+mj-lt"/>
              </a:rPr>
              <a:t>NVM</a:t>
            </a:r>
            <a:r>
              <a:rPr lang="en-US" altLang="en-US" sz="1700" dirty="0"/>
              <a:t>)</a:t>
            </a:r>
            <a:r>
              <a:rPr lang="en-US" altLang="en-US" b="1" dirty="0">
                <a:solidFill>
                  <a:srgbClr val="006699"/>
                </a:solidFill>
                <a:latin typeface="+mj-lt"/>
              </a:rPr>
              <a:t> </a:t>
            </a:r>
            <a:r>
              <a:rPr lang="en-US" altLang="en-US" sz="1700" dirty="0"/>
              <a:t>devices– faster than hard disks, nonvolatile</a:t>
            </a:r>
            <a:endParaRPr lang="en-US" altLang="en-US" sz="1700" dirty="0"/>
          </a:p>
          <a:p>
            <a:pPr lvl="1"/>
            <a:r>
              <a:rPr lang="en-US" altLang="en-US" sz="1600" dirty="0"/>
              <a:t>Various technologies</a:t>
            </a:r>
            <a:endParaRPr lang="en-US" altLang="en-US" sz="1600" dirty="0"/>
          </a:p>
          <a:p>
            <a:pPr lvl="1"/>
            <a:r>
              <a:rPr lang="en-US" altLang="en-US" sz="1600" dirty="0"/>
              <a:t>Becoming more popular as capacity and performance increases, price drops</a:t>
            </a:r>
            <a:endParaRPr lang="en-US" altLang="en-US" sz="1600" dirty="0"/>
          </a:p>
        </p:txBody>
      </p:sp>
      <p:sp>
        <p:nvSpPr>
          <p:cNvPr id="2" name="Text Box 1"/>
          <p:cNvSpPr txBox="1"/>
          <p:nvPr/>
        </p:nvSpPr>
        <p:spPr>
          <a:xfrm>
            <a:off x="354965" y="266065"/>
            <a:ext cx="224790" cy="213995"/>
          </a:xfrm>
          <a:prstGeom prst="rect">
            <a:avLst/>
          </a:prstGeom>
          <a:solidFill>
            <a:srgbClr val="C00000"/>
          </a:solidFill>
        </p:spPr>
        <p:style>
          <a:lnRef idx="2">
            <a:schemeClr val="lt1"/>
          </a:lnRef>
          <a:fillRef idx="1">
            <a:schemeClr val="accent1"/>
          </a:fillRef>
          <a:effectRef idx="1">
            <a:schemeClr val="accent1"/>
          </a:effectRef>
          <a:fontRef idx="minor">
            <a:schemeClr val="lt1"/>
          </a:fontRef>
        </p:style>
        <p:txBody>
          <a:bodyPr wrap="square" rtlCol="0">
            <a:noAutofit/>
          </a:bodyPr>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p:cNvSpPr>
            <a:spLocks noGrp="1" noChangeArrowheads="1"/>
          </p:cNvSpPr>
          <p:nvPr>
            <p:ph type="title"/>
          </p:nvPr>
        </p:nvSpPr>
        <p:spPr>
          <a:xfrm>
            <a:off x="947738" y="203200"/>
            <a:ext cx="7851775" cy="576263"/>
          </a:xfrm>
        </p:spPr>
        <p:txBody>
          <a:bodyPr/>
          <a:lstStyle/>
          <a:p>
            <a:r>
              <a:rPr lang="en-US" altLang="en-US" sz="3000"/>
              <a:t>Storage Definitions and Notation Review</a:t>
            </a:r>
            <a:endParaRPr lang="en-US" altLang="en-US" sz="3000"/>
          </a:p>
        </p:txBody>
      </p:sp>
      <p:pic>
        <p:nvPicPr>
          <p:cNvPr id="3891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7738" y="1079500"/>
            <a:ext cx="73533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842962"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defRPr/>
            </a:pPr>
            <a:r>
              <a:rPr lang="en-US" sz="1400" dirty="0"/>
              <a:t> The basic unit of computer storage is the </a:t>
            </a:r>
            <a:r>
              <a:rPr kumimoji="1" lang="en-US" sz="1500" b="1" dirty="0">
                <a:solidFill>
                  <a:srgbClr val="006699"/>
                </a:solidFill>
                <a:latin typeface="+mj-lt"/>
              </a:rPr>
              <a:t>bit</a:t>
            </a:r>
            <a:r>
              <a:rPr lang="en-US" sz="1400" dirty="0"/>
              <a:t>. A bit can contain one of two</a:t>
            </a:r>
            <a:endParaRPr lang="en-US" sz="1400" dirty="0"/>
          </a:p>
          <a:p>
            <a:pPr>
              <a:defRPr/>
            </a:pPr>
            <a:r>
              <a:rPr lang="en-US" sz="1400" dirty="0"/>
              <a:t>values, 0 and 1. All other storage in a computer is based on collections of bits.</a:t>
            </a:r>
            <a:endParaRPr lang="en-US" sz="1400" dirty="0"/>
          </a:p>
          <a:p>
            <a:pPr>
              <a:defRPr/>
            </a:pPr>
            <a:r>
              <a:rPr lang="en-US" sz="1400" dirty="0"/>
              <a:t>Given enough bits, it is amazing how many things a computer can represent:</a:t>
            </a:r>
            <a:endParaRPr lang="en-US" sz="1400" dirty="0"/>
          </a:p>
          <a:p>
            <a:pPr>
              <a:defRPr/>
            </a:pPr>
            <a:r>
              <a:rPr lang="en-US" sz="1400" dirty="0"/>
              <a:t>numbers, letters, images, movies, sounds, documents, and programs, to name</a:t>
            </a:r>
            <a:endParaRPr lang="en-US" sz="1400" dirty="0"/>
          </a:p>
          <a:p>
            <a:pPr>
              <a:defRPr/>
            </a:pPr>
            <a:r>
              <a:rPr lang="en-US" sz="1400" dirty="0"/>
              <a:t>a few. A </a:t>
            </a:r>
            <a:r>
              <a:rPr kumimoji="1" lang="en-US" sz="1500" b="1" dirty="0">
                <a:solidFill>
                  <a:srgbClr val="006699"/>
                </a:solidFill>
                <a:latin typeface="+mj-lt"/>
              </a:rPr>
              <a:t>byte</a:t>
            </a:r>
            <a:r>
              <a:rPr lang="en-US" sz="1400" dirty="0"/>
              <a:t> is 8 bits, and on most computers it is the smallest convenient</a:t>
            </a:r>
            <a:endParaRPr lang="en-US" sz="1400" dirty="0"/>
          </a:p>
          <a:p>
            <a:pPr>
              <a:defRPr/>
            </a:pPr>
            <a:r>
              <a:rPr lang="en-US" sz="1400" dirty="0"/>
              <a:t>chunk of storage. For example, most computers don’t have an instruction to</a:t>
            </a:r>
            <a:endParaRPr lang="en-US" sz="1400" dirty="0"/>
          </a:p>
          <a:p>
            <a:pPr>
              <a:defRPr/>
            </a:pPr>
            <a:r>
              <a:rPr lang="en-US" sz="1400" dirty="0"/>
              <a:t>move a bit but do have one to move a byte. A less common term is </a:t>
            </a:r>
            <a:r>
              <a:rPr kumimoji="1" lang="en-US" sz="1500" b="1" dirty="0">
                <a:solidFill>
                  <a:srgbClr val="006699"/>
                </a:solidFill>
                <a:latin typeface="+mj-lt"/>
              </a:rPr>
              <a:t>word</a:t>
            </a:r>
            <a:r>
              <a:rPr lang="en-US" sz="1400" dirty="0"/>
              <a:t>,</a:t>
            </a:r>
            <a:endParaRPr lang="en-US" sz="1400" dirty="0"/>
          </a:p>
          <a:p>
            <a:pPr>
              <a:defRPr/>
            </a:pPr>
            <a:r>
              <a:rPr lang="en-US" sz="1400" dirty="0"/>
              <a:t>which is a given computer architecture’s native unit of data. A word is made</a:t>
            </a:r>
            <a:endParaRPr lang="en-US" sz="1400" dirty="0"/>
          </a:p>
          <a:p>
            <a:pPr>
              <a:defRPr/>
            </a:pPr>
            <a:r>
              <a:rPr lang="en-US" sz="1400" dirty="0"/>
              <a:t>up of one or more bytes. For example, a computer that has 64-bit registers and</a:t>
            </a:r>
            <a:endParaRPr lang="en-US" sz="1400" dirty="0"/>
          </a:p>
          <a:p>
            <a:pPr>
              <a:defRPr/>
            </a:pPr>
            <a:r>
              <a:rPr lang="en-US" sz="1400" dirty="0"/>
              <a:t>64-bit memory addressing typically has 64-bit (8-byte) words. A computer</a:t>
            </a:r>
            <a:endParaRPr lang="en-US" sz="1400" dirty="0"/>
          </a:p>
          <a:p>
            <a:pPr>
              <a:defRPr/>
            </a:pPr>
            <a:r>
              <a:rPr lang="en-US" sz="1400" dirty="0"/>
              <a:t>executes many operations in its native word size rather than a byte at a time.</a:t>
            </a:r>
            <a:endParaRPr lang="en-US" sz="1400" dirty="0"/>
          </a:p>
          <a:p>
            <a:pPr>
              <a:defRPr/>
            </a:pPr>
            <a:endParaRPr lang="en-US" sz="1400" dirty="0"/>
          </a:p>
          <a:p>
            <a:pPr>
              <a:defRPr/>
            </a:pPr>
            <a:r>
              <a:rPr lang="en-US" sz="1400" dirty="0"/>
              <a:t>Computer storage, along with most computer throughput, is generally</a:t>
            </a:r>
            <a:endParaRPr lang="en-US" sz="1400" dirty="0"/>
          </a:p>
          <a:p>
            <a:pPr>
              <a:defRPr/>
            </a:pPr>
            <a:r>
              <a:rPr lang="en-US" sz="1400" dirty="0"/>
              <a:t>measured and manipulated in bytes and collections of bytes. A </a:t>
            </a:r>
            <a:r>
              <a:rPr kumimoji="1" lang="en-US" sz="1500" b="1" dirty="0">
                <a:solidFill>
                  <a:srgbClr val="006699"/>
                </a:solidFill>
                <a:latin typeface="+mj-lt"/>
              </a:rPr>
              <a:t>kilobyte</a:t>
            </a:r>
            <a:r>
              <a:rPr lang="en-US" sz="1400" dirty="0"/>
              <a:t>, or</a:t>
            </a:r>
            <a:endParaRPr lang="en-US" sz="1400" dirty="0"/>
          </a:p>
          <a:p>
            <a:pPr>
              <a:defRPr/>
            </a:pPr>
            <a:r>
              <a:rPr lang="en-US" sz="1400" dirty="0"/>
              <a:t>KB , is 1,024 bytes; a </a:t>
            </a:r>
            <a:r>
              <a:rPr kumimoji="1" lang="en-US" sz="1500" b="1" dirty="0">
                <a:solidFill>
                  <a:srgbClr val="006699"/>
                </a:solidFill>
                <a:latin typeface="+mj-lt"/>
              </a:rPr>
              <a:t>megabyte</a:t>
            </a:r>
            <a:r>
              <a:rPr lang="en-US" sz="1400" dirty="0"/>
              <a:t>, or </a:t>
            </a:r>
            <a:r>
              <a:rPr kumimoji="1" lang="en-US" sz="1500" b="1" dirty="0">
                <a:solidFill>
                  <a:srgbClr val="006699"/>
                </a:solidFill>
                <a:latin typeface="+mj-lt"/>
              </a:rPr>
              <a:t>MB</a:t>
            </a:r>
            <a:r>
              <a:rPr lang="en-US" sz="1400" dirty="0"/>
              <a:t>, is 1,024</a:t>
            </a:r>
            <a:r>
              <a:rPr lang="en-US" sz="1400" baseline="30000" dirty="0"/>
              <a:t>2</a:t>
            </a:r>
            <a:r>
              <a:rPr lang="en-US" sz="1400" dirty="0"/>
              <a:t>  bytes; a </a:t>
            </a:r>
            <a:r>
              <a:rPr kumimoji="1" lang="en-US" sz="1500" b="1" dirty="0">
                <a:solidFill>
                  <a:srgbClr val="006699"/>
                </a:solidFill>
                <a:latin typeface="+mj-lt"/>
              </a:rPr>
              <a:t>gigabyte</a:t>
            </a:r>
            <a:r>
              <a:rPr lang="en-US" sz="1400" dirty="0"/>
              <a:t>, or </a:t>
            </a:r>
            <a:r>
              <a:rPr kumimoji="1" lang="en-US" sz="1500" b="1" dirty="0">
                <a:solidFill>
                  <a:srgbClr val="006699"/>
                </a:solidFill>
                <a:latin typeface="+mj-lt"/>
              </a:rPr>
              <a:t>GB</a:t>
            </a:r>
            <a:r>
              <a:rPr lang="en-US" sz="1400" dirty="0"/>
              <a:t>, is</a:t>
            </a:r>
            <a:endParaRPr lang="en-US" sz="1400" dirty="0"/>
          </a:p>
          <a:p>
            <a:pPr>
              <a:defRPr/>
            </a:pPr>
            <a:r>
              <a:rPr lang="en-US" sz="1400" dirty="0"/>
              <a:t>1,024</a:t>
            </a:r>
            <a:r>
              <a:rPr lang="en-US" sz="1400" baseline="30000" dirty="0"/>
              <a:t>3</a:t>
            </a:r>
            <a:r>
              <a:rPr lang="en-US" sz="1400" dirty="0"/>
              <a:t>  bytes; a </a:t>
            </a:r>
            <a:r>
              <a:rPr kumimoji="1" lang="en-US" sz="1500" b="1" dirty="0">
                <a:solidFill>
                  <a:srgbClr val="006699"/>
                </a:solidFill>
                <a:latin typeface="+mj-lt"/>
              </a:rPr>
              <a:t>terabyte</a:t>
            </a:r>
            <a:r>
              <a:rPr lang="en-US" sz="1400" dirty="0"/>
              <a:t>, or </a:t>
            </a:r>
            <a:r>
              <a:rPr kumimoji="1" lang="en-US" sz="1500" b="1" dirty="0">
                <a:solidFill>
                  <a:srgbClr val="006699"/>
                </a:solidFill>
                <a:latin typeface="+mj-lt"/>
              </a:rPr>
              <a:t>TB</a:t>
            </a:r>
            <a:r>
              <a:rPr lang="en-US" sz="1400" dirty="0"/>
              <a:t>, is 1,024</a:t>
            </a:r>
            <a:r>
              <a:rPr lang="en-US" sz="1400" baseline="30000" dirty="0"/>
              <a:t>4</a:t>
            </a:r>
            <a:r>
              <a:rPr lang="en-US" sz="1400" dirty="0"/>
              <a:t>  bytes; and a </a:t>
            </a:r>
            <a:r>
              <a:rPr kumimoji="1" lang="en-US" sz="1500" b="1" dirty="0">
                <a:solidFill>
                  <a:srgbClr val="006699"/>
                </a:solidFill>
                <a:latin typeface="+mj-lt"/>
              </a:rPr>
              <a:t>petabyte</a:t>
            </a:r>
            <a:r>
              <a:rPr lang="en-US" sz="1400" dirty="0"/>
              <a:t>, or </a:t>
            </a:r>
            <a:r>
              <a:rPr kumimoji="1" lang="en-US" sz="1500" b="1" dirty="0">
                <a:solidFill>
                  <a:srgbClr val="006699"/>
                </a:solidFill>
                <a:latin typeface="+mj-lt"/>
              </a:rPr>
              <a:t>PB</a:t>
            </a:r>
            <a:r>
              <a:rPr lang="en-US" sz="1400" dirty="0"/>
              <a:t>, is 1,024</a:t>
            </a:r>
            <a:r>
              <a:rPr lang="en-US" sz="1400" baseline="30000" dirty="0"/>
              <a:t>5</a:t>
            </a:r>
            <a:endParaRPr lang="en-US" sz="1400" baseline="30000" dirty="0"/>
          </a:p>
          <a:p>
            <a:pPr>
              <a:defRPr/>
            </a:pPr>
            <a:r>
              <a:rPr lang="en-US" sz="1400" dirty="0"/>
              <a:t>bytes. Computer manufacturers often round off these numbers and say that</a:t>
            </a:r>
            <a:endParaRPr lang="en-US" sz="1400" dirty="0"/>
          </a:p>
          <a:p>
            <a:pPr>
              <a:defRPr/>
            </a:pPr>
            <a:r>
              <a:rPr lang="en-US" sz="1400" dirty="0"/>
              <a:t>a megabyte is 1 million bytes and a gigabyte is 1 billion bytes. Networking</a:t>
            </a:r>
            <a:endParaRPr lang="en-US" sz="1400" dirty="0"/>
          </a:p>
          <a:p>
            <a:pPr>
              <a:defRPr/>
            </a:pPr>
            <a:r>
              <a:rPr lang="en-US" sz="1400" dirty="0"/>
              <a:t>measurements are an exception to this general rule; they are given in bits</a:t>
            </a:r>
            <a:endParaRPr lang="en-US" sz="1400" dirty="0"/>
          </a:p>
          <a:p>
            <a:pPr>
              <a:defRPr/>
            </a:pPr>
            <a:r>
              <a:rPr lang="en-US" sz="1400" dirty="0"/>
              <a:t>(because networks move data a bit at a time).</a:t>
            </a:r>
            <a:endParaRPr lang="en-US" sz="1400" dirty="0"/>
          </a:p>
          <a:p>
            <a:pPr>
              <a:defRPr/>
            </a:pPr>
            <a:endParaRPr lang="en-US" sz="1400" dirty="0">
              <a:latin typeface="Verdana" panose="020B0604030504040204" pitchFamily="34" charset="0"/>
            </a:endParaRPr>
          </a:p>
        </p:txBody>
      </p:sp>
      <p:sp>
        <p:nvSpPr>
          <p:cNvPr id="3" name="Text Box 2"/>
          <p:cNvSpPr txBox="1"/>
          <p:nvPr/>
        </p:nvSpPr>
        <p:spPr>
          <a:xfrm>
            <a:off x="354965" y="266065"/>
            <a:ext cx="224790" cy="213995"/>
          </a:xfrm>
          <a:prstGeom prst="rect">
            <a:avLst/>
          </a:prstGeom>
          <a:solidFill>
            <a:srgbClr val="C00000"/>
          </a:solidFill>
        </p:spPr>
        <p:style>
          <a:lnRef idx="2">
            <a:schemeClr val="lt1"/>
          </a:lnRef>
          <a:fillRef idx="1">
            <a:schemeClr val="accent1"/>
          </a:fillRef>
          <a:effectRef idx="1">
            <a:schemeClr val="accent1"/>
          </a:effectRef>
          <a:fontRef idx="minor">
            <a:schemeClr val="lt1"/>
          </a:fontRef>
        </p:style>
        <p:txBody>
          <a:bodyPr wrap="square" rtlCol="0">
            <a:noAutofit/>
          </a:bodyPr>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endParaRPr lang="en-US" altLang="en-US"/>
          </a:p>
        </p:txBody>
      </p:sp>
      <p:sp>
        <p:nvSpPr>
          <p:cNvPr id="39939" name="Rectangle 3"/>
          <p:cNvSpPr>
            <a:spLocks noGrp="1" noChangeArrowheads="1"/>
          </p:cNvSpPr>
          <p:nvPr>
            <p:ph type="body" idx="4294967295"/>
          </p:nvPr>
        </p:nvSpPr>
        <p:spPr>
          <a:xfrm>
            <a:off x="806450" y="1124628"/>
            <a:ext cx="7810500" cy="4530725"/>
          </a:xfrm>
        </p:spPr>
        <p:txBody>
          <a:bodyPr/>
          <a:lstStyle/>
          <a:p>
            <a:r>
              <a:rPr lang="en-US" altLang="en-US" dirty="0"/>
              <a:t>Storage systems organized in hierarchy</a:t>
            </a:r>
            <a:endParaRPr lang="en-US" altLang="en-US" dirty="0"/>
          </a:p>
          <a:p>
            <a:pPr lvl="1"/>
            <a:r>
              <a:rPr lang="en-US" altLang="en-US" dirty="0"/>
              <a:t>Speed</a:t>
            </a:r>
            <a:endParaRPr lang="en-US" altLang="en-US" dirty="0"/>
          </a:p>
          <a:p>
            <a:pPr lvl="1"/>
            <a:r>
              <a:rPr lang="en-US" altLang="en-US" dirty="0"/>
              <a:t>Cost</a:t>
            </a:r>
            <a:endParaRPr lang="en-US" altLang="en-US" dirty="0"/>
          </a:p>
          <a:p>
            <a:pPr lvl="1"/>
            <a:r>
              <a:rPr lang="en-US" altLang="en-US" dirty="0"/>
              <a:t>Volatility</a:t>
            </a:r>
            <a:endParaRPr lang="en-US" altLang="en-US" dirty="0"/>
          </a:p>
          <a:p>
            <a:r>
              <a:rPr lang="en-US" altLang="en-US" b="1" dirty="0">
                <a:solidFill>
                  <a:srgbClr val="006699"/>
                </a:solidFill>
                <a:latin typeface="+mj-lt"/>
              </a:rPr>
              <a:t>Caching</a:t>
            </a:r>
            <a:r>
              <a:rPr lang="en-US" altLang="en-US" dirty="0"/>
              <a:t> – copying information into faster storage system; main memory can be viewed as a cache for secondary storage</a:t>
            </a:r>
            <a:endParaRPr lang="en-US" altLang="en-US" dirty="0"/>
          </a:p>
          <a:p>
            <a:r>
              <a:rPr lang="en-US" altLang="en-US" b="1" dirty="0">
                <a:solidFill>
                  <a:srgbClr val="006699"/>
                </a:solidFill>
                <a:latin typeface="+mj-lt"/>
              </a:rPr>
              <a:t>Device Driver </a:t>
            </a:r>
            <a:r>
              <a:rPr lang="en-US" altLang="en-US" dirty="0"/>
              <a:t>for each device controller to manage I/O</a:t>
            </a:r>
            <a:endParaRPr lang="en-US" altLang="en-US" dirty="0"/>
          </a:p>
          <a:p>
            <a:pPr lvl="1"/>
            <a:r>
              <a:rPr lang="en-US" altLang="en-US" dirty="0"/>
              <a:t>Provides uniform interface between controller and kernel</a:t>
            </a:r>
            <a:endParaRPr lang="en-US" altLang="en-US" dirty="0"/>
          </a:p>
        </p:txBody>
      </p:sp>
      <p:sp>
        <p:nvSpPr>
          <p:cNvPr id="2" name="Text Box 1"/>
          <p:cNvSpPr txBox="1"/>
          <p:nvPr/>
        </p:nvSpPr>
        <p:spPr>
          <a:xfrm>
            <a:off x="354965" y="266065"/>
            <a:ext cx="224790" cy="213995"/>
          </a:xfrm>
          <a:prstGeom prst="rect">
            <a:avLst/>
          </a:prstGeom>
          <a:solidFill>
            <a:srgbClr val="C00000"/>
          </a:solidFill>
        </p:spPr>
        <p:style>
          <a:lnRef idx="2">
            <a:schemeClr val="lt1"/>
          </a:lnRef>
          <a:fillRef idx="1">
            <a:schemeClr val="accent1"/>
          </a:fillRef>
          <a:effectRef idx="1">
            <a:schemeClr val="accent1"/>
          </a:effectRef>
          <a:fontRef idx="minor">
            <a:schemeClr val="lt1"/>
          </a:fontRef>
        </p:style>
        <p:txBody>
          <a:bodyPr wrap="square" rtlCol="0">
            <a:noAutofit/>
          </a:bodyPr>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endParaRPr lang="en-US" altLang="en-US"/>
          </a:p>
        </p:txBody>
      </p:sp>
      <p:pic>
        <p:nvPicPr>
          <p:cNvPr id="4198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1"/>
          <p:cNvSpPr txBox="1"/>
          <p:nvPr/>
        </p:nvSpPr>
        <p:spPr>
          <a:xfrm>
            <a:off x="354965" y="266065"/>
            <a:ext cx="224790" cy="213995"/>
          </a:xfrm>
          <a:prstGeom prst="rect">
            <a:avLst/>
          </a:prstGeom>
          <a:solidFill>
            <a:srgbClr val="C00000"/>
          </a:solidFill>
        </p:spPr>
        <p:style>
          <a:lnRef idx="2">
            <a:schemeClr val="lt1"/>
          </a:lnRef>
          <a:fillRef idx="1">
            <a:schemeClr val="accent1"/>
          </a:fillRef>
          <a:effectRef idx="1">
            <a:schemeClr val="accent1"/>
          </a:effectRef>
          <a:fontRef idx="minor">
            <a:schemeClr val="lt1"/>
          </a:fontRef>
        </p:style>
        <p:txBody>
          <a:bodyPr wrap="square" rtlCol="0">
            <a:noAutofit/>
          </a:bodyPr>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noChangeArrowheads="1"/>
          </p:cNvSpPr>
          <p:nvPr>
            <p:ph type="title" idx="4294967295"/>
          </p:nvPr>
        </p:nvSpPr>
        <p:spPr>
          <a:xfrm>
            <a:off x="835025" y="212725"/>
            <a:ext cx="7702550" cy="576263"/>
          </a:xfrm>
        </p:spPr>
        <p:txBody>
          <a:bodyPr/>
          <a:lstStyle/>
          <a:p>
            <a:r>
              <a:rPr lang="en-US" altLang="en-US"/>
              <a:t>How a Modern Computer Works</a:t>
            </a:r>
            <a:endParaRPr lang="en-US" altLang="en-US"/>
          </a:p>
        </p:txBody>
      </p:sp>
      <p:sp>
        <p:nvSpPr>
          <p:cNvPr id="44035" name="TextBox 3"/>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itchFamily="2"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itchFamily="2"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2"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2"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2"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endParaRPr kumimoji="0" lang="en-US" altLang="en-US" sz="1400" i="1">
              <a:latin typeface="Verdana" panose="020B0604030504040204" pitchFamily="34" charset="0"/>
            </a:endParaRPr>
          </a:p>
        </p:txBody>
      </p:sp>
      <p:pic>
        <p:nvPicPr>
          <p:cNvPr id="4403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endParaRPr lang="en-US" altLang="en-US"/>
          </a:p>
        </p:txBody>
      </p:sp>
      <p:sp>
        <p:nvSpPr>
          <p:cNvPr id="46083" name="Rectangle 3"/>
          <p:cNvSpPr>
            <a:spLocks noGrp="1" noChangeArrowheads="1"/>
          </p:cNvSpPr>
          <p:nvPr>
            <p:ph type="body" idx="4294967295"/>
          </p:nvPr>
        </p:nvSpPr>
        <p:spPr>
          <a:xfrm>
            <a:off x="806450" y="1233488"/>
            <a:ext cx="6813550" cy="4056969"/>
          </a:xfrm>
        </p:spPr>
        <p:txBody>
          <a:bodyPr/>
          <a:lstStyle/>
          <a:p>
            <a:r>
              <a:rPr lang="en-US" altLang="en-US" dirty="0"/>
              <a:t>Used for high-speed I/O devices able to transmit information at close to memory speeds</a:t>
            </a:r>
            <a:endParaRPr lang="en-US" altLang="en-US" dirty="0"/>
          </a:p>
          <a:p>
            <a:r>
              <a:rPr lang="en-US" altLang="en-US" dirty="0"/>
              <a:t>Device controller transfers blocks of data from buffer storage directly to main memory without CPU intervention</a:t>
            </a:r>
            <a:endParaRPr lang="en-US" altLang="en-US" dirty="0"/>
          </a:p>
          <a:p>
            <a:r>
              <a:rPr lang="en-US" altLang="en-US" dirty="0"/>
              <a:t>Only one interrupt is generated per block, rather than the one interrupt per byte</a:t>
            </a:r>
            <a:endParaRPr lang="en-U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endParaRPr lang="en-US" altLang="en-US"/>
          </a:p>
        </p:txBody>
      </p:sp>
      <p:sp>
        <p:nvSpPr>
          <p:cNvPr id="59395" name="Rectangle 3"/>
          <p:cNvSpPr>
            <a:spLocks noGrp="1" noChangeArrowheads="1"/>
          </p:cNvSpPr>
          <p:nvPr>
            <p:ph type="body" idx="4294967295"/>
          </p:nvPr>
        </p:nvSpPr>
        <p:spPr>
          <a:xfrm>
            <a:off x="838200" y="1154113"/>
            <a:ext cx="7670800" cy="4938712"/>
          </a:xfrm>
        </p:spPr>
        <p:txBody>
          <a:bodyPr/>
          <a:lstStyle/>
          <a:p>
            <a:pPr>
              <a:lnSpc>
                <a:spcPct val="90000"/>
              </a:lnSpc>
            </a:pPr>
            <a:r>
              <a:rPr lang="en-US" altLang="en-US" dirty="0"/>
              <a:t>Bootstrap program – simple code to initialize the system, load the kernel</a:t>
            </a:r>
            <a:endParaRPr lang="en-US" altLang="en-US" dirty="0"/>
          </a:p>
          <a:p>
            <a:pPr>
              <a:lnSpc>
                <a:spcPct val="90000"/>
              </a:lnSpc>
            </a:pPr>
            <a:r>
              <a:rPr lang="en-US" altLang="en-US" dirty="0"/>
              <a:t>Kernel loads</a:t>
            </a:r>
            <a:endParaRPr lang="en-US" altLang="en-US" dirty="0"/>
          </a:p>
          <a:p>
            <a:pPr>
              <a:lnSpc>
                <a:spcPct val="90000"/>
              </a:lnSpc>
            </a:pPr>
            <a:r>
              <a:rPr lang="en-US" altLang="en-US" dirty="0"/>
              <a:t>Starts </a:t>
            </a:r>
            <a:r>
              <a:rPr lang="en-US" altLang="en-US" b="1" dirty="0">
                <a:solidFill>
                  <a:srgbClr val="006699"/>
                </a:solidFill>
                <a:latin typeface="+mj-lt"/>
              </a:rPr>
              <a:t>system daemons </a:t>
            </a:r>
            <a:r>
              <a:rPr lang="en-US" altLang="en-US" dirty="0"/>
              <a:t>(services provided outside of the kernel)</a:t>
            </a:r>
            <a:endParaRPr lang="en-US" altLang="en-US" dirty="0"/>
          </a:p>
          <a:p>
            <a:pPr>
              <a:lnSpc>
                <a:spcPct val="90000"/>
              </a:lnSpc>
            </a:pPr>
            <a:r>
              <a:rPr lang="en-US" altLang="en-US" dirty="0"/>
              <a:t>Kernel</a:t>
            </a:r>
            <a:r>
              <a:rPr lang="en-US" altLang="en-US" b="1" dirty="0">
                <a:solidFill>
                  <a:srgbClr val="3366FF"/>
                </a:solidFill>
              </a:rPr>
              <a:t> </a:t>
            </a:r>
            <a:r>
              <a:rPr lang="en-US" altLang="en-US" b="1" dirty="0">
                <a:solidFill>
                  <a:srgbClr val="006699"/>
                </a:solidFill>
                <a:latin typeface="+mj-lt"/>
              </a:rPr>
              <a:t>interrupt driven </a:t>
            </a:r>
            <a:r>
              <a:rPr lang="en-US" altLang="en-US" dirty="0"/>
              <a:t>(hardware and software)</a:t>
            </a:r>
            <a:endParaRPr lang="en-US" altLang="en-US" dirty="0"/>
          </a:p>
          <a:p>
            <a:pPr lvl="1">
              <a:lnSpc>
                <a:spcPct val="90000"/>
              </a:lnSpc>
            </a:pPr>
            <a:r>
              <a:rPr lang="en-US" altLang="en-US" dirty="0"/>
              <a:t>Hardware interrupt by one of the devices </a:t>
            </a:r>
            <a:endParaRPr lang="en-US" altLang="en-US" dirty="0"/>
          </a:p>
          <a:p>
            <a:pPr lvl="1">
              <a:lnSpc>
                <a:spcPct val="90000"/>
              </a:lnSpc>
            </a:pPr>
            <a:r>
              <a:rPr lang="en-US" altLang="en-US" dirty="0"/>
              <a:t>Software interrupt (</a:t>
            </a:r>
            <a:r>
              <a:rPr lang="en-US" altLang="en-US" b="1" dirty="0">
                <a:solidFill>
                  <a:srgbClr val="006699"/>
                </a:solidFill>
                <a:latin typeface="+mj-lt"/>
              </a:rPr>
              <a:t>exception</a:t>
            </a:r>
            <a:r>
              <a:rPr lang="en-US" altLang="en-US" b="1" dirty="0">
                <a:solidFill>
                  <a:srgbClr val="3366FF"/>
                </a:solidFill>
              </a:rPr>
              <a:t> </a:t>
            </a:r>
            <a:r>
              <a:rPr lang="en-US" altLang="en-US" dirty="0"/>
              <a:t>or </a:t>
            </a:r>
            <a:r>
              <a:rPr lang="en-US" altLang="en-US" b="1" dirty="0">
                <a:solidFill>
                  <a:srgbClr val="006699"/>
                </a:solidFill>
                <a:latin typeface="+mj-lt"/>
              </a:rPr>
              <a:t>trap</a:t>
            </a:r>
            <a:r>
              <a:rPr lang="en-US" altLang="en-US" dirty="0"/>
              <a:t>):</a:t>
            </a:r>
            <a:endParaRPr lang="en-US" altLang="en-US" dirty="0"/>
          </a:p>
          <a:p>
            <a:pPr lvl="2">
              <a:lnSpc>
                <a:spcPct val="90000"/>
              </a:lnSpc>
            </a:pPr>
            <a:r>
              <a:rPr lang="en-US" altLang="en-US" dirty="0"/>
              <a:t>Software error (e.g., division by zero)</a:t>
            </a:r>
            <a:endParaRPr lang="en-US" altLang="en-US" b="1" dirty="0">
              <a:solidFill>
                <a:srgbClr val="3366FF"/>
              </a:solidFill>
            </a:endParaRPr>
          </a:p>
          <a:p>
            <a:pPr lvl="2">
              <a:lnSpc>
                <a:spcPct val="90000"/>
              </a:lnSpc>
            </a:pPr>
            <a:r>
              <a:rPr lang="en-US" altLang="en-US" dirty="0"/>
              <a:t>Request for operating system service – </a:t>
            </a:r>
            <a:r>
              <a:rPr lang="en-US" altLang="en-US" b="1" dirty="0">
                <a:solidFill>
                  <a:srgbClr val="006699"/>
                </a:solidFill>
                <a:latin typeface="+mj-lt"/>
              </a:rPr>
              <a:t>system call</a:t>
            </a:r>
            <a:endParaRPr lang="en-US" altLang="en-US" b="1" dirty="0">
              <a:solidFill>
                <a:srgbClr val="006699"/>
              </a:solidFill>
              <a:latin typeface="+mj-lt"/>
            </a:endParaRPr>
          </a:p>
          <a:p>
            <a:pPr lvl="2">
              <a:lnSpc>
                <a:spcPct val="90000"/>
              </a:lnSpc>
            </a:pPr>
            <a:r>
              <a:rPr lang="en-US" altLang="en-US" dirty="0"/>
              <a:t>Other process problems include infinite loop, processes modifying each other or the operating system</a:t>
            </a:r>
            <a:endParaRPr lang="en-US" altLang="en-US" dirty="0"/>
          </a:p>
          <a:p>
            <a:pPr lvl="1">
              <a:lnSpc>
                <a:spcPct val="90000"/>
              </a:lnSpc>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457200" y="166688"/>
            <a:ext cx="8015288" cy="617537"/>
          </a:xfrm>
        </p:spPr>
        <p:txBody>
          <a:bodyPr/>
          <a:lstStyle/>
          <a:p>
            <a:pPr eaLnBrk="1" hangingPunct="1"/>
            <a:r>
              <a:rPr lang="en-US" altLang="en-US"/>
              <a:t>Objectives</a:t>
            </a:r>
            <a:endParaRPr lang="en-US" altLang="en-US"/>
          </a:p>
        </p:txBody>
      </p:sp>
      <p:sp>
        <p:nvSpPr>
          <p:cNvPr id="9219" name="Rectangle 3"/>
          <p:cNvSpPr>
            <a:spLocks noGrp="1" noChangeArrowheads="1"/>
          </p:cNvSpPr>
          <p:nvPr>
            <p:ph type="body" idx="4294967295"/>
          </p:nvPr>
        </p:nvSpPr>
        <p:spPr>
          <a:xfrm>
            <a:off x="806450" y="1233488"/>
            <a:ext cx="7666038" cy="4530725"/>
          </a:xfrm>
        </p:spPr>
        <p:txBody>
          <a:bodyPr/>
          <a:lstStyle/>
          <a:p>
            <a:r>
              <a:rPr lang="en-US" altLang="en-US"/>
              <a:t>Describe the general organization of a computer system and the role of interrupts</a:t>
            </a:r>
            <a:endParaRPr lang="en-US" altLang="en-US"/>
          </a:p>
          <a:p>
            <a:r>
              <a:rPr lang="en-US" altLang="en-US"/>
              <a:t>Describe the components in a modern, multiprocessor computer system</a:t>
            </a:r>
            <a:endParaRPr lang="en-US" altLang="en-US"/>
          </a:p>
          <a:p>
            <a:r>
              <a:rPr lang="en-US" altLang="en-US"/>
              <a:t>Illustrate the transition from user mode to kernel mode</a:t>
            </a:r>
            <a:endParaRPr lang="en-US" altLang="en-US"/>
          </a:p>
          <a:p>
            <a:r>
              <a:rPr lang="en-US" altLang="en-US"/>
              <a:t>Discuss how operating systems are used in various computing environments</a:t>
            </a:r>
            <a:endParaRPr lang="en-US" altLang="en-US"/>
          </a:p>
          <a:p>
            <a:r>
              <a:rPr lang="en-US" altLang="en-US"/>
              <a:t>Provide examples of free and open-source operating systems</a:t>
            </a:r>
            <a:endParaRPr lang="en-US" altLang="en-US"/>
          </a:p>
        </p:txBody>
      </p:sp>
      <p:sp>
        <p:nvSpPr>
          <p:cNvPr id="2" name="Text Box 1"/>
          <p:cNvSpPr txBox="1"/>
          <p:nvPr/>
        </p:nvSpPr>
        <p:spPr>
          <a:xfrm>
            <a:off x="354965" y="266065"/>
            <a:ext cx="224790" cy="213995"/>
          </a:xfrm>
          <a:prstGeom prst="rect">
            <a:avLst/>
          </a:prstGeom>
          <a:solidFill>
            <a:srgbClr val="C00000"/>
          </a:solidFill>
        </p:spPr>
        <p:style>
          <a:lnRef idx="2">
            <a:schemeClr val="lt1"/>
          </a:lnRef>
          <a:fillRef idx="1">
            <a:schemeClr val="accent1"/>
          </a:fillRef>
          <a:effectRef idx="1">
            <a:schemeClr val="accent1"/>
          </a:effectRef>
          <a:fontRef idx="minor">
            <a:schemeClr val="lt1"/>
          </a:fontRef>
        </p:style>
        <p:txBody>
          <a:bodyPr wrap="square" rtlCol="0">
            <a:noAutofit/>
          </a:bodyPr>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endParaRPr lang="en-US" altLang="en-US" dirty="0"/>
          </a:p>
        </p:txBody>
      </p:sp>
      <p:sp>
        <p:nvSpPr>
          <p:cNvPr id="61443" name="Rectangle 3"/>
          <p:cNvSpPr>
            <a:spLocks noGrp="1" noChangeArrowheads="1"/>
          </p:cNvSpPr>
          <p:nvPr>
            <p:ph type="body" idx="4294967295"/>
          </p:nvPr>
        </p:nvSpPr>
        <p:spPr>
          <a:xfrm>
            <a:off x="827088" y="835025"/>
            <a:ext cx="6337387" cy="5193986"/>
          </a:xfrm>
        </p:spPr>
        <p:txBody>
          <a:bodyPr/>
          <a:lstStyle/>
          <a:p>
            <a:pPr>
              <a:lnSpc>
                <a:spcPct val="90000"/>
              </a:lnSpc>
              <a:buFont typeface="Monotype Sorts" pitchFamily="-84" charset="2"/>
              <a:buNone/>
            </a:pPr>
            <a:endParaRPr lang="en-US" altLang="en-US" sz="1600" dirty="0"/>
          </a:p>
          <a:p>
            <a:pPr>
              <a:lnSpc>
                <a:spcPct val="90000"/>
              </a:lnSpc>
            </a:pPr>
            <a:r>
              <a:rPr lang="en-US" altLang="en-US" sz="1600" dirty="0"/>
              <a:t>Single user cannot always keep CPU and I/O devices busy </a:t>
            </a:r>
            <a:endParaRPr lang="en-US" altLang="en-US" sz="1600" dirty="0"/>
          </a:p>
          <a:p>
            <a:pPr>
              <a:lnSpc>
                <a:spcPct val="90000"/>
              </a:lnSpc>
            </a:pPr>
            <a:r>
              <a:rPr lang="en-US" altLang="en-US" sz="1600" dirty="0"/>
              <a:t>Multiprogramming organizes jobs (code and data) so CPU always has one to execute</a:t>
            </a:r>
            <a:endParaRPr lang="en-US" altLang="en-US" sz="1600" dirty="0"/>
          </a:p>
          <a:p>
            <a:pPr>
              <a:lnSpc>
                <a:spcPct val="90000"/>
              </a:lnSpc>
            </a:pPr>
            <a:r>
              <a:rPr lang="en-US" altLang="en-US" sz="1600" dirty="0"/>
              <a:t>A subset of total jobs in system is kept in memory</a:t>
            </a:r>
            <a:endParaRPr lang="en-US" altLang="en-US" sz="1600" dirty="0"/>
          </a:p>
          <a:p>
            <a:pPr>
              <a:lnSpc>
                <a:spcPct val="90000"/>
              </a:lnSpc>
            </a:pPr>
            <a:r>
              <a:rPr lang="en-US" altLang="en-US" sz="1600" dirty="0"/>
              <a:t>One job selected and run via </a:t>
            </a:r>
            <a:r>
              <a:rPr lang="en-US" altLang="en-US" b="1" dirty="0">
                <a:solidFill>
                  <a:srgbClr val="006699"/>
                </a:solidFill>
                <a:latin typeface="+mj-lt"/>
              </a:rPr>
              <a:t>job scheduling</a:t>
            </a:r>
            <a:endParaRPr lang="en-US" altLang="en-US" b="1" dirty="0">
              <a:solidFill>
                <a:srgbClr val="006699"/>
              </a:solidFill>
              <a:latin typeface="+mj-lt"/>
            </a:endParaRPr>
          </a:p>
          <a:p>
            <a:pPr>
              <a:lnSpc>
                <a:spcPct val="90000"/>
              </a:lnSpc>
            </a:pPr>
            <a:r>
              <a:rPr lang="en-US" altLang="en-US" sz="1600" dirty="0"/>
              <a:t>When job has to wait (for I/O for example), OS switches to another job</a:t>
            </a:r>
            <a:endParaRPr lang="en-US" altLang="en-US" sz="1600" dirty="0"/>
          </a:p>
          <a:p>
            <a:pPr lvl="1">
              <a:lnSpc>
                <a:spcPct val="90000"/>
              </a:lnSpc>
            </a:pPr>
            <a:endParaRPr lang="en-US" altLang="en-US" sz="800" dirty="0"/>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endParaRPr lang="en-US" altLang="en-US" dirty="0"/>
          </a:p>
        </p:txBody>
      </p:sp>
      <p:sp>
        <p:nvSpPr>
          <p:cNvPr id="61443" name="Rectangle 3"/>
          <p:cNvSpPr>
            <a:spLocks noGrp="1" noChangeArrowheads="1"/>
          </p:cNvSpPr>
          <p:nvPr>
            <p:ph type="body" idx="4294967295"/>
          </p:nvPr>
        </p:nvSpPr>
        <p:spPr>
          <a:xfrm>
            <a:off x="827088" y="835026"/>
            <a:ext cx="6207218" cy="4872503"/>
          </a:xfrm>
        </p:spPr>
        <p:txBody>
          <a:bodyPr/>
          <a:lstStyle/>
          <a:p>
            <a:pPr>
              <a:lnSpc>
                <a:spcPct val="90000"/>
              </a:lnSpc>
              <a:buFont typeface="Monotype Sorts" pitchFamily="-84" charset="2"/>
              <a:buNone/>
            </a:pPr>
            <a:endParaRPr lang="en-US" altLang="en-US" sz="1600" dirty="0"/>
          </a:p>
          <a:p>
            <a:pPr lvl="1">
              <a:lnSpc>
                <a:spcPct val="90000"/>
              </a:lnSpc>
            </a:pPr>
            <a:endParaRPr lang="en-US" altLang="en-US" sz="800" dirty="0"/>
          </a:p>
          <a:p>
            <a:pPr>
              <a:lnSpc>
                <a:spcPct val="90000"/>
              </a:lnSpc>
            </a:pPr>
            <a:r>
              <a:rPr lang="en-US" altLang="en-US" sz="1600" dirty="0"/>
              <a:t>A logical extension of Batch systems– the CPU switches jobs so frequently that users can interact with each job while it is running, creating </a:t>
            </a:r>
            <a:r>
              <a:rPr lang="en-US" altLang="en-US" b="1" dirty="0">
                <a:solidFill>
                  <a:srgbClr val="006699"/>
                </a:solidFill>
                <a:latin typeface="+mj-lt"/>
              </a:rPr>
              <a:t>interactive</a:t>
            </a:r>
            <a:r>
              <a:rPr lang="en-US" altLang="en-US" sz="1600" dirty="0"/>
              <a:t> computing</a:t>
            </a:r>
            <a:endParaRPr lang="en-US" altLang="en-US" sz="1600" dirty="0"/>
          </a:p>
          <a:p>
            <a:pPr lvl="1">
              <a:lnSpc>
                <a:spcPct val="90000"/>
              </a:lnSpc>
            </a:pPr>
            <a:r>
              <a:rPr lang="en-US" altLang="en-US" b="1" dirty="0">
                <a:solidFill>
                  <a:srgbClr val="006699"/>
                </a:solidFill>
                <a:latin typeface="+mj-lt"/>
              </a:rPr>
              <a:t>Response time </a:t>
            </a:r>
            <a:r>
              <a:rPr lang="en-US" altLang="en-US" sz="1600" dirty="0"/>
              <a:t>should be &lt; 1 second</a:t>
            </a:r>
            <a:endParaRPr lang="en-US" altLang="en-US" sz="1600" dirty="0"/>
          </a:p>
          <a:p>
            <a:pPr lvl="1">
              <a:lnSpc>
                <a:spcPct val="90000"/>
              </a:lnSpc>
            </a:pPr>
            <a:r>
              <a:rPr lang="en-US" altLang="en-US" sz="1600" dirty="0"/>
              <a:t>Each user has at least one program executing in memory </a:t>
            </a:r>
            <a:r>
              <a:rPr lang="en-US" altLang="en-US" sz="1600" dirty="0">
                <a:sym typeface="Wingdings 3" panose="05040102010807070707" pitchFamily="18" charset="2"/>
              </a:rPr>
              <a:t> </a:t>
            </a:r>
            <a:r>
              <a:rPr lang="en-US" altLang="en-US" b="1" dirty="0">
                <a:solidFill>
                  <a:srgbClr val="006699"/>
                </a:solidFill>
                <a:latin typeface="+mj-lt"/>
                <a:sym typeface="Wingdings 3" panose="05040102010807070707" pitchFamily="18" charset="2"/>
              </a:rPr>
              <a:t>process</a:t>
            </a:r>
            <a:endParaRPr lang="en-US" altLang="en-US" b="1" dirty="0">
              <a:solidFill>
                <a:srgbClr val="006699"/>
              </a:solidFill>
              <a:latin typeface="+mj-lt"/>
              <a:sym typeface="Wingdings 3" panose="05040102010807070707" pitchFamily="18" charset="2"/>
            </a:endParaRPr>
          </a:p>
          <a:p>
            <a:pPr lvl="1">
              <a:lnSpc>
                <a:spcPct val="90000"/>
              </a:lnSpc>
            </a:pPr>
            <a:r>
              <a:rPr lang="en-US" altLang="en-US" sz="1600" dirty="0">
                <a:sym typeface="Wingdings 3" panose="05040102010807070707" pitchFamily="18" charset="2"/>
              </a:rPr>
              <a:t>If several jobs ready to run at the same time  </a:t>
            </a:r>
            <a:r>
              <a:rPr lang="en-US" altLang="en-US" b="1" dirty="0">
                <a:solidFill>
                  <a:srgbClr val="006699"/>
                </a:solidFill>
                <a:latin typeface="+mj-lt"/>
                <a:sym typeface="Wingdings 3" panose="05040102010807070707" pitchFamily="18" charset="2"/>
              </a:rPr>
              <a:t>CPU scheduling</a:t>
            </a:r>
            <a:endParaRPr lang="en-US" altLang="en-US" b="1" dirty="0">
              <a:solidFill>
                <a:srgbClr val="006699"/>
              </a:solidFill>
              <a:latin typeface="+mj-lt"/>
              <a:sym typeface="Wingdings 3" panose="05040102010807070707" pitchFamily="18" charset="2"/>
            </a:endParaRPr>
          </a:p>
          <a:p>
            <a:pPr lvl="1">
              <a:lnSpc>
                <a:spcPct val="90000"/>
              </a:lnSpc>
            </a:pPr>
            <a:r>
              <a:rPr lang="en-US" altLang="en-US" sz="1600" dirty="0">
                <a:sym typeface="Wingdings 3" panose="05040102010807070707" pitchFamily="18" charset="2"/>
              </a:rPr>
              <a:t>If processes don</a:t>
            </a:r>
            <a:r>
              <a:rPr lang="ja-JP" altLang="en-US" sz="1600" dirty="0">
                <a:sym typeface="Wingdings 3" panose="05040102010807070707" pitchFamily="18" charset="2"/>
              </a:rPr>
              <a:t>’</a:t>
            </a:r>
            <a:r>
              <a:rPr lang="en-US" altLang="ja-JP" sz="1600" dirty="0">
                <a:sym typeface="Wingdings 3" panose="05040102010807070707" pitchFamily="18" charset="2"/>
              </a:rPr>
              <a:t>t fit in memory, </a:t>
            </a:r>
            <a:r>
              <a:rPr lang="en-US" altLang="ja-JP" b="1" dirty="0">
                <a:solidFill>
                  <a:srgbClr val="006699"/>
                </a:solidFill>
                <a:latin typeface="+mj-lt"/>
                <a:sym typeface="Wingdings 3" panose="05040102010807070707" pitchFamily="18" charset="2"/>
              </a:rPr>
              <a:t>swapping</a:t>
            </a:r>
            <a:r>
              <a:rPr lang="en-US" altLang="ja-JP" sz="1600" dirty="0">
                <a:sym typeface="Wingdings 3" panose="05040102010807070707" pitchFamily="18" charset="2"/>
              </a:rPr>
              <a:t> moves them in and out to run</a:t>
            </a:r>
            <a:endParaRPr lang="en-US" altLang="ja-JP" sz="1600" dirty="0">
              <a:sym typeface="Wingdings 3" panose="05040102010807070707" pitchFamily="18" charset="2"/>
            </a:endParaRPr>
          </a:p>
          <a:p>
            <a:pPr lvl="1">
              <a:lnSpc>
                <a:spcPct val="90000"/>
              </a:lnSpc>
            </a:pPr>
            <a:r>
              <a:rPr lang="en-US" altLang="en-US" b="1" dirty="0">
                <a:solidFill>
                  <a:srgbClr val="006699"/>
                </a:solidFill>
                <a:latin typeface="+mj-lt"/>
                <a:sym typeface="Wingdings 3" panose="05040102010807070707" pitchFamily="18" charset="2"/>
              </a:rPr>
              <a:t>Virtual memory </a:t>
            </a:r>
            <a:r>
              <a:rPr lang="en-US" altLang="en-US" sz="1600" dirty="0">
                <a:sym typeface="Wingdings 3" panose="05040102010807070707" pitchFamily="18" charset="2"/>
              </a:rPr>
              <a:t>allows execution of processes not completely in memory</a:t>
            </a:r>
            <a:endParaRPr lang="en-US" altLang="en-US" sz="1600" dirty="0">
              <a:sym typeface="Wingdings 3" panose="05040102010807070707" pitchFamily="18" charset="2"/>
            </a:endParaRP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a:xfrm>
            <a:off x="1033463" y="198438"/>
            <a:ext cx="8229600" cy="576262"/>
          </a:xfrm>
        </p:spPr>
        <p:txBody>
          <a:bodyPr/>
          <a:lstStyle/>
          <a:p>
            <a:pPr eaLnBrk="1" hangingPunct="1"/>
            <a:r>
              <a:rPr lang="en-US" altLang="en-US" sz="2800"/>
              <a:t>Memory Layout for Multiprogrammed System</a:t>
            </a:r>
            <a:endParaRPr lang="en-US" altLang="en-US" sz="2800"/>
          </a:p>
        </p:txBody>
      </p:sp>
      <p:pic>
        <p:nvPicPr>
          <p:cNvPr id="6349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endParaRPr lang="en-US" altLang="en-US" dirty="0"/>
          </a:p>
        </p:txBody>
      </p:sp>
      <p:sp>
        <p:nvSpPr>
          <p:cNvPr id="65539" name="Rectangle 3"/>
          <p:cNvSpPr>
            <a:spLocks noGrp="1" noChangeArrowheads="1"/>
          </p:cNvSpPr>
          <p:nvPr>
            <p:ph type="body" idx="4294967295"/>
          </p:nvPr>
        </p:nvSpPr>
        <p:spPr>
          <a:xfrm>
            <a:off x="806451" y="1233488"/>
            <a:ext cx="7011168" cy="4624701"/>
          </a:xfrm>
        </p:spPr>
        <p:txBody>
          <a:bodyPr/>
          <a:lstStyle/>
          <a:p>
            <a:pPr>
              <a:lnSpc>
                <a:spcPct val="90000"/>
              </a:lnSpc>
            </a:pPr>
            <a:r>
              <a:rPr lang="en-US" altLang="en-US" b="1" dirty="0">
                <a:solidFill>
                  <a:srgbClr val="006699"/>
                </a:solidFill>
                <a:latin typeface="+mj-lt"/>
              </a:rPr>
              <a:t>Dual-mode</a:t>
            </a:r>
            <a:r>
              <a:rPr lang="en-US" altLang="en-US" b="1" dirty="0">
                <a:solidFill>
                  <a:srgbClr val="3366FF"/>
                </a:solidFill>
              </a:rPr>
              <a:t> </a:t>
            </a:r>
            <a:r>
              <a:rPr lang="en-US" altLang="en-US" dirty="0"/>
              <a:t>operation allows OS to protect itself and other system components</a:t>
            </a:r>
            <a:endParaRPr lang="en-US" altLang="en-US" dirty="0"/>
          </a:p>
          <a:p>
            <a:pPr lvl="1">
              <a:lnSpc>
                <a:spcPct val="90000"/>
              </a:lnSpc>
            </a:pPr>
            <a:r>
              <a:rPr lang="en-US" altLang="en-US" b="1" dirty="0">
                <a:solidFill>
                  <a:srgbClr val="006699"/>
                </a:solidFill>
                <a:latin typeface="+mj-lt"/>
              </a:rPr>
              <a:t>User mode </a:t>
            </a:r>
            <a:r>
              <a:rPr lang="en-US" altLang="en-US" dirty="0"/>
              <a:t>and </a:t>
            </a:r>
            <a:r>
              <a:rPr lang="en-US" altLang="en-US" b="1" dirty="0">
                <a:solidFill>
                  <a:srgbClr val="006699"/>
                </a:solidFill>
                <a:latin typeface="+mj-lt"/>
              </a:rPr>
              <a:t>kernel mode </a:t>
            </a:r>
            <a:endParaRPr lang="en-US" altLang="en-US" b="1" dirty="0">
              <a:solidFill>
                <a:srgbClr val="006699"/>
              </a:solidFill>
              <a:latin typeface="+mj-lt"/>
            </a:endParaRPr>
          </a:p>
          <a:p>
            <a:pPr>
              <a:lnSpc>
                <a:spcPct val="90000"/>
              </a:lnSpc>
            </a:pPr>
            <a:r>
              <a:rPr lang="en-US" altLang="en-US" b="1" dirty="0">
                <a:solidFill>
                  <a:srgbClr val="006699"/>
                </a:solidFill>
                <a:latin typeface="+mj-lt"/>
              </a:rPr>
              <a:t>Mode bit </a:t>
            </a:r>
            <a:r>
              <a:rPr lang="en-US" altLang="en-US" dirty="0"/>
              <a:t>provided by hardware </a:t>
            </a:r>
            <a:endParaRPr lang="en-US" altLang="en-US" dirty="0"/>
          </a:p>
          <a:p>
            <a:pPr lvl="1">
              <a:lnSpc>
                <a:spcPct val="90000"/>
              </a:lnSpc>
            </a:pPr>
            <a:r>
              <a:rPr lang="en-US" altLang="en-US" dirty="0"/>
              <a:t>Provides ability to distinguish when system is running user code or kernel code.</a:t>
            </a:r>
            <a:endParaRPr lang="en-US" altLang="en-US" dirty="0"/>
          </a:p>
          <a:p>
            <a:pPr lvl="1">
              <a:lnSpc>
                <a:spcPct val="90000"/>
              </a:lnSpc>
            </a:pPr>
            <a:r>
              <a:rPr lang="en-US" altLang="en-US" dirty="0"/>
              <a:t>When a user is running </a:t>
            </a:r>
            <a:r>
              <a:rPr lang="en-US" altLang="en-US" dirty="0">
                <a:sym typeface="Wingdings 3" panose="05040102010807070707" pitchFamily="18" charset="2"/>
              </a:rPr>
              <a:t> </a:t>
            </a:r>
            <a:r>
              <a:rPr lang="en-US" altLang="en-US" dirty="0">
                <a:sym typeface="Wingdings" panose="05000000000000000000" pitchFamily="2" charset="2"/>
              </a:rPr>
              <a:t>mode bit is “user”</a:t>
            </a:r>
            <a:endParaRPr lang="en-US" altLang="en-US" dirty="0">
              <a:sym typeface="Wingdings" panose="05000000000000000000" pitchFamily="2" charset="2"/>
            </a:endParaRPr>
          </a:p>
          <a:p>
            <a:pPr lvl="1">
              <a:lnSpc>
                <a:spcPct val="90000"/>
              </a:lnSpc>
            </a:pPr>
            <a:r>
              <a:rPr lang="en-US" altLang="en-US" dirty="0"/>
              <a:t>When kernel code is executing </a:t>
            </a:r>
            <a:r>
              <a:rPr lang="en-US" altLang="en-US" dirty="0">
                <a:sym typeface="Wingdings 3" panose="05040102010807070707" pitchFamily="18" charset="2"/>
              </a:rPr>
              <a:t> </a:t>
            </a:r>
            <a:r>
              <a:rPr lang="en-US" altLang="en-US" dirty="0">
                <a:sym typeface="Wingdings" panose="05000000000000000000" pitchFamily="2" charset="2"/>
              </a:rPr>
              <a:t>mode bit is “kernel”</a:t>
            </a:r>
            <a:endParaRPr lang="en-US" altLang="en-US" dirty="0">
              <a:sym typeface="Wingdings" panose="05000000000000000000" pitchFamily="2" charset="2"/>
            </a:endParaRPr>
          </a:p>
          <a:p>
            <a:pPr>
              <a:lnSpc>
                <a:spcPct val="90000"/>
              </a:lnSpc>
            </a:pPr>
            <a:r>
              <a:rPr lang="en-US" altLang="en-US" dirty="0">
                <a:sym typeface="Wingdings" panose="05000000000000000000" pitchFamily="2" charset="2"/>
              </a:rPr>
              <a:t>How do we guarantee that user does not explicitly set the mode bit to “kernel”?</a:t>
            </a:r>
            <a:endParaRPr lang="en-US" altLang="en-US" dirty="0">
              <a:sym typeface="Wingdings" panose="05000000000000000000" pitchFamily="2" charset="2"/>
            </a:endParaRPr>
          </a:p>
          <a:p>
            <a:pPr lvl="1">
              <a:lnSpc>
                <a:spcPct val="90000"/>
              </a:lnSpc>
            </a:pPr>
            <a:r>
              <a:rPr lang="en-US" altLang="en-US" dirty="0"/>
              <a:t>System call changes mode to kernel, return from call resets it to user</a:t>
            </a:r>
            <a:endParaRPr lang="en-US" altLang="en-US" dirty="0"/>
          </a:p>
          <a:p>
            <a:pPr>
              <a:lnSpc>
                <a:spcPct val="90000"/>
              </a:lnSpc>
            </a:pPr>
            <a:r>
              <a:rPr lang="en-US" altLang="en-US" dirty="0"/>
              <a:t>Some instructions designated as </a:t>
            </a:r>
            <a:r>
              <a:rPr lang="en-US" altLang="en-US" b="1" dirty="0">
                <a:solidFill>
                  <a:srgbClr val="006699"/>
                </a:solidFill>
                <a:latin typeface="+mj-lt"/>
              </a:rPr>
              <a:t>privileged</a:t>
            </a:r>
            <a:r>
              <a:rPr lang="en-US" altLang="en-US" dirty="0"/>
              <a:t>, only executable in kernel mode</a:t>
            </a:r>
            <a:endParaRPr lang="en-US"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endParaRPr lang="en-US" altLang="en-US"/>
          </a:p>
        </p:txBody>
      </p:sp>
      <p:pic>
        <p:nvPicPr>
          <p:cNvPr id="6758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18512" y="1305890"/>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882650" y="136525"/>
            <a:ext cx="7924800" cy="647700"/>
          </a:xfrm>
        </p:spPr>
        <p:txBody>
          <a:bodyPr/>
          <a:lstStyle/>
          <a:p>
            <a:pPr eaLnBrk="1" hangingPunct="1"/>
            <a:r>
              <a:rPr lang="en-US" altLang="en-US" dirty="0"/>
              <a:t>Timer</a:t>
            </a:r>
            <a:endParaRPr lang="en-US" altLang="en-US" dirty="0"/>
          </a:p>
        </p:txBody>
      </p:sp>
      <p:sp>
        <p:nvSpPr>
          <p:cNvPr id="67587" name="Rectangle 4"/>
          <p:cNvSpPr>
            <a:spLocks noGrp="1" noChangeArrowheads="1"/>
          </p:cNvSpPr>
          <p:nvPr>
            <p:ph type="body" idx="4294967295"/>
          </p:nvPr>
        </p:nvSpPr>
        <p:spPr>
          <a:xfrm>
            <a:off x="793750" y="1060450"/>
            <a:ext cx="7781925" cy="2817813"/>
          </a:xfrm>
        </p:spPr>
        <p:txBody>
          <a:bodyPr/>
          <a:lstStyle/>
          <a:p>
            <a:r>
              <a:rPr lang="en-US" altLang="en-US" dirty="0"/>
              <a:t>Timer to prevent infinite loop (or process hogging resources)</a:t>
            </a:r>
            <a:endParaRPr lang="en-US" altLang="en-US" dirty="0"/>
          </a:p>
          <a:p>
            <a:pPr lvl="1"/>
            <a:r>
              <a:rPr lang="en-US" altLang="en-US" dirty="0"/>
              <a:t>Timer is set to interrupt the computer after some time period</a:t>
            </a:r>
            <a:endParaRPr lang="en-US" altLang="en-US" dirty="0"/>
          </a:p>
          <a:p>
            <a:pPr lvl="1"/>
            <a:r>
              <a:rPr lang="en-US" altLang="en-US" dirty="0"/>
              <a:t>Keep a counter that is decremented by the physical clock</a:t>
            </a:r>
            <a:endParaRPr lang="en-US" altLang="en-US" dirty="0"/>
          </a:p>
          <a:p>
            <a:pPr lvl="1"/>
            <a:r>
              <a:rPr lang="en-US" altLang="en-US" dirty="0"/>
              <a:t>Operating system set the counter (privileged instruction)</a:t>
            </a:r>
            <a:endParaRPr lang="en-US" altLang="en-US" dirty="0"/>
          </a:p>
          <a:p>
            <a:pPr lvl="1"/>
            <a:r>
              <a:rPr lang="en-US" altLang="en-US" dirty="0"/>
              <a:t>When counter zero generate an interrupt</a:t>
            </a:r>
            <a:endParaRPr lang="en-US" altLang="en-US" dirty="0"/>
          </a:p>
          <a:p>
            <a:pPr lvl="1"/>
            <a:r>
              <a:rPr lang="en-US" altLang="en-US" dirty="0"/>
              <a:t>Set up before scheduling process to regain control or terminate program that exceeds allotted time</a:t>
            </a:r>
            <a:endParaRPr lang="en-US"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1089025" y="207963"/>
            <a:ext cx="7439025" cy="576262"/>
          </a:xfrm>
        </p:spPr>
        <p:txBody>
          <a:bodyPr/>
          <a:lstStyle/>
          <a:p>
            <a:pPr eaLnBrk="1" hangingPunct="1"/>
            <a:r>
              <a:rPr lang="en-US" altLang="en-US"/>
              <a:t>Process Management</a:t>
            </a:r>
            <a:endParaRPr lang="en-US" altLang="en-US"/>
          </a:p>
        </p:txBody>
      </p:sp>
      <p:sp>
        <p:nvSpPr>
          <p:cNvPr id="69635" name="Rectangle 3"/>
          <p:cNvSpPr>
            <a:spLocks noGrp="1" noChangeArrowheads="1"/>
          </p:cNvSpPr>
          <p:nvPr>
            <p:ph type="body" idx="4294967295"/>
          </p:nvPr>
        </p:nvSpPr>
        <p:spPr>
          <a:xfrm>
            <a:off x="774700" y="809625"/>
            <a:ext cx="7753350" cy="5105400"/>
          </a:xfrm>
        </p:spPr>
        <p:txBody>
          <a:bodyPr/>
          <a:lstStyle/>
          <a:p>
            <a:pPr>
              <a:lnSpc>
                <a:spcPct val="90000"/>
              </a:lnSpc>
            </a:pPr>
            <a:endParaRPr lang="en-US" altLang="en-US" dirty="0"/>
          </a:p>
          <a:p>
            <a:pPr>
              <a:lnSpc>
                <a:spcPct val="90000"/>
              </a:lnSpc>
            </a:pPr>
            <a:r>
              <a:rPr lang="en-US" altLang="en-US" dirty="0"/>
              <a:t>A 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endParaRPr lang="en-US" altLang="en-US" dirty="0"/>
          </a:p>
          <a:p>
            <a:pPr>
              <a:lnSpc>
                <a:spcPct val="90000"/>
              </a:lnSpc>
            </a:pPr>
            <a:r>
              <a:rPr lang="en-US" altLang="en-US" dirty="0"/>
              <a:t>Process needs resources to accomplish its task</a:t>
            </a:r>
            <a:endParaRPr lang="en-US" altLang="en-US" dirty="0"/>
          </a:p>
          <a:p>
            <a:pPr lvl="1">
              <a:lnSpc>
                <a:spcPct val="90000"/>
              </a:lnSpc>
            </a:pPr>
            <a:r>
              <a:rPr lang="en-US" altLang="en-US" dirty="0"/>
              <a:t>CPU, memory, I/O, files</a:t>
            </a:r>
            <a:endParaRPr lang="en-US" altLang="en-US" dirty="0"/>
          </a:p>
          <a:p>
            <a:pPr lvl="1">
              <a:lnSpc>
                <a:spcPct val="90000"/>
              </a:lnSpc>
            </a:pPr>
            <a:r>
              <a:rPr lang="en-US" altLang="en-US" dirty="0"/>
              <a:t>Initialization data</a:t>
            </a:r>
            <a:endParaRPr lang="en-US" altLang="en-US" dirty="0"/>
          </a:p>
          <a:p>
            <a:pPr>
              <a:lnSpc>
                <a:spcPct val="90000"/>
              </a:lnSpc>
            </a:pPr>
            <a:r>
              <a:rPr lang="en-US" altLang="en-US" dirty="0"/>
              <a:t>Process termination requires reclaim of any reusable resources</a:t>
            </a:r>
            <a:endParaRPr lang="en-US" altLang="en-US" dirty="0"/>
          </a:p>
          <a:p>
            <a:pPr>
              <a:lnSpc>
                <a:spcPct val="90000"/>
              </a:lnSpc>
            </a:pPr>
            <a:r>
              <a:rPr lang="en-US" altLang="en-US" dirty="0"/>
              <a:t>Single-threaded process has one </a:t>
            </a:r>
            <a:r>
              <a:rPr lang="en-US" altLang="en-US" b="1" dirty="0">
                <a:solidFill>
                  <a:srgbClr val="006699"/>
                </a:solidFill>
                <a:latin typeface="+mj-lt"/>
              </a:rPr>
              <a:t>program counter </a:t>
            </a:r>
            <a:r>
              <a:rPr lang="en-US" altLang="en-US" dirty="0"/>
              <a:t>specifying location of next instruction to execute</a:t>
            </a:r>
            <a:endParaRPr lang="en-US" altLang="en-US" dirty="0"/>
          </a:p>
          <a:p>
            <a:pPr lvl="1">
              <a:lnSpc>
                <a:spcPct val="90000"/>
              </a:lnSpc>
            </a:pPr>
            <a:r>
              <a:rPr lang="en-US" altLang="en-US" dirty="0"/>
              <a:t>Process executes instructions sequentially, one at a time, until completion</a:t>
            </a:r>
            <a:endParaRPr lang="en-US" altLang="en-US" dirty="0"/>
          </a:p>
          <a:p>
            <a:pPr>
              <a:lnSpc>
                <a:spcPct val="90000"/>
              </a:lnSpc>
            </a:pPr>
            <a:r>
              <a:rPr lang="en-US" altLang="en-US" dirty="0"/>
              <a:t>Multi-threaded process has one program counter per thread</a:t>
            </a:r>
            <a:endParaRPr lang="en-US" altLang="en-US" dirty="0"/>
          </a:p>
          <a:p>
            <a:pPr>
              <a:lnSpc>
                <a:spcPct val="90000"/>
              </a:lnSpc>
            </a:pPr>
            <a:r>
              <a:rPr lang="en-US" altLang="en-US" dirty="0"/>
              <a:t>Typically system has many processes, some user, some operating system running concurrently on one or more CPUs</a:t>
            </a:r>
            <a:endParaRPr lang="en-US" altLang="en-US" dirty="0"/>
          </a:p>
          <a:p>
            <a:pPr lvl="1">
              <a:lnSpc>
                <a:spcPct val="90000"/>
              </a:lnSpc>
            </a:pPr>
            <a:r>
              <a:rPr lang="en-US" altLang="en-US" dirty="0"/>
              <a:t>Concurrency by multiplexing the CPUs among the processes / threads</a:t>
            </a:r>
            <a:endParaRPr lang="en-US" altLang="en-US" dirty="0"/>
          </a:p>
          <a:p>
            <a:pPr>
              <a:lnSpc>
                <a:spcPct val="90000"/>
              </a:lnSpc>
              <a:buFont typeface="Monotype Sorts" pitchFamily="-84" charset="2"/>
              <a:buNone/>
            </a:pP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endParaRPr lang="en-US" altLang="en-US"/>
          </a:p>
        </p:txBody>
      </p:sp>
      <p:sp>
        <p:nvSpPr>
          <p:cNvPr id="71683" name="Rectangle 3"/>
          <p:cNvSpPr>
            <a:spLocks noGrp="1" noChangeArrowheads="1"/>
          </p:cNvSpPr>
          <p:nvPr>
            <p:ph type="body" idx="4294967295"/>
          </p:nvPr>
        </p:nvSpPr>
        <p:spPr>
          <a:xfrm>
            <a:off x="885825" y="1587500"/>
            <a:ext cx="7670800" cy="4035425"/>
          </a:xfrm>
        </p:spPr>
        <p:txBody>
          <a:bodyPr/>
          <a:lstStyle/>
          <a:p>
            <a:pPr>
              <a:buFont typeface="Monotype Sorts" pitchFamily="-84" charset="2"/>
              <a:buNone/>
            </a:pPr>
            <a:r>
              <a:rPr lang="en-US" altLang="en-US"/>
              <a:t>     </a:t>
            </a:r>
            <a:endParaRPr lang="en-US" altLang="en-US"/>
          </a:p>
          <a:p>
            <a:r>
              <a:rPr lang="en-US" altLang="en-US"/>
              <a:t>Creating and deleting both user and system processes</a:t>
            </a:r>
            <a:endParaRPr lang="en-US" altLang="en-US"/>
          </a:p>
          <a:p>
            <a:r>
              <a:rPr lang="en-US" altLang="en-US"/>
              <a:t>Suspending and resuming processes</a:t>
            </a:r>
            <a:endParaRPr lang="en-US" altLang="en-US"/>
          </a:p>
          <a:p>
            <a:r>
              <a:rPr lang="en-US" altLang="en-US"/>
              <a:t>Providing mechanisms for process synchronization</a:t>
            </a:r>
            <a:endParaRPr lang="en-US" altLang="en-US"/>
          </a:p>
          <a:p>
            <a:r>
              <a:rPr lang="en-US" altLang="en-US"/>
              <a:t>Providing mechanisms for process communication</a:t>
            </a:r>
            <a:endParaRPr lang="en-US" altLang="en-US"/>
          </a:p>
          <a:p>
            <a:r>
              <a:rPr lang="en-US" altLang="en-US"/>
              <a:t>Providing mechanisms for deadlock handling</a:t>
            </a:r>
            <a:endParaRPr lang="en-US" altLang="en-US"/>
          </a:p>
        </p:txBody>
      </p:sp>
      <p:sp>
        <p:nvSpPr>
          <p:cNvPr id="71684" name="Text Box 4"/>
          <p:cNvSpPr txBox="1">
            <a:spLocks noChangeArrowheads="1"/>
          </p:cNvSpPr>
          <p:nvPr/>
        </p:nvSpPr>
        <p:spPr bwMode="auto">
          <a:xfrm>
            <a:off x="801688" y="1238250"/>
            <a:ext cx="767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itchFamily="2"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itchFamily="2"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2"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2"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2"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9pPr>
          </a:lstStyle>
          <a:p>
            <a:pPr>
              <a:spcBef>
                <a:spcPct val="50000"/>
              </a:spcBef>
              <a:buClrTx/>
              <a:buSzTx/>
              <a:buFontTx/>
              <a:buNone/>
            </a:pPr>
            <a:r>
              <a:rPr kumimoji="0" lang="en-US" altLang="en-US"/>
              <a:t>The operating system is responsible for the following activities in connection with process management:</a:t>
            </a:r>
            <a:endParaRPr kumimoji="0"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endParaRPr lang="en-US" altLang="en-US"/>
          </a:p>
        </p:txBody>
      </p:sp>
      <p:sp>
        <p:nvSpPr>
          <p:cNvPr id="73731" name="Rectangle 3"/>
          <p:cNvSpPr>
            <a:spLocks noGrp="1" noChangeArrowheads="1"/>
          </p:cNvSpPr>
          <p:nvPr>
            <p:ph type="body" idx="4294967295"/>
          </p:nvPr>
        </p:nvSpPr>
        <p:spPr>
          <a:xfrm>
            <a:off x="806450" y="1233488"/>
            <a:ext cx="7740650" cy="4530725"/>
          </a:xfrm>
        </p:spPr>
        <p:txBody>
          <a:bodyPr/>
          <a:lstStyle/>
          <a:p>
            <a:r>
              <a:rPr lang="en-US" altLang="en-US"/>
              <a:t>To execute a program all (or part) of the instructions must be in memory</a:t>
            </a:r>
            <a:endParaRPr lang="en-US" altLang="en-US"/>
          </a:p>
          <a:p>
            <a:r>
              <a:rPr lang="en-US" altLang="en-US"/>
              <a:t>All  (or part) of the data that is needed by the program must be in memory</a:t>
            </a:r>
            <a:endParaRPr lang="en-US" altLang="en-US" sz="800"/>
          </a:p>
          <a:p>
            <a:r>
              <a:rPr lang="en-US" altLang="en-US"/>
              <a:t>Memory management determines what is in memory and when</a:t>
            </a:r>
            <a:endParaRPr lang="en-US" altLang="en-US"/>
          </a:p>
          <a:p>
            <a:pPr lvl="1"/>
            <a:r>
              <a:rPr lang="en-US" altLang="en-US"/>
              <a:t>Optimizing CPU utilization and computer response to users</a:t>
            </a:r>
            <a:endParaRPr lang="en-US" altLang="en-US" sz="800"/>
          </a:p>
          <a:p>
            <a:r>
              <a:rPr lang="en-US" altLang="en-US"/>
              <a:t>Memory management activities</a:t>
            </a:r>
            <a:endParaRPr lang="en-US" altLang="en-US"/>
          </a:p>
          <a:p>
            <a:pPr lvl="1"/>
            <a:r>
              <a:rPr lang="en-US" altLang="en-US"/>
              <a:t>Keeping track of which parts of memory are currently being used and by whom</a:t>
            </a:r>
            <a:endParaRPr lang="en-US" altLang="en-US"/>
          </a:p>
          <a:p>
            <a:pPr lvl="1"/>
            <a:r>
              <a:rPr lang="en-US" altLang="en-US"/>
              <a:t>Deciding which processes (or parts thereof) and data to move into and out of memory</a:t>
            </a:r>
            <a:endParaRPr lang="en-US" altLang="en-US"/>
          </a:p>
          <a:p>
            <a:pPr lvl="1"/>
            <a:r>
              <a:rPr lang="en-US" altLang="en-US"/>
              <a:t>Allocating and deallocating memory space as needed</a:t>
            </a:r>
            <a:endParaRPr lang="en-US" altLang="en-US"/>
          </a:p>
          <a:p>
            <a:pPr lvl="1">
              <a:buFont typeface="Monotype Sorts" pitchFamily="-84" charset="2"/>
              <a:buNone/>
            </a:pPr>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endParaRPr lang="en-US" altLang="en-US"/>
          </a:p>
        </p:txBody>
      </p:sp>
      <p:sp>
        <p:nvSpPr>
          <p:cNvPr id="75779" name="Rectangle 3"/>
          <p:cNvSpPr>
            <a:spLocks noGrp="1" noChangeArrowheads="1"/>
          </p:cNvSpPr>
          <p:nvPr>
            <p:ph type="body" idx="4294967295"/>
          </p:nvPr>
        </p:nvSpPr>
        <p:spPr>
          <a:xfrm>
            <a:off x="796925" y="1104900"/>
            <a:ext cx="7558088" cy="4992688"/>
          </a:xfrm>
        </p:spPr>
        <p:txBody>
          <a:bodyPr/>
          <a:lstStyle/>
          <a:p>
            <a:pPr>
              <a:lnSpc>
                <a:spcPct val="90000"/>
              </a:lnSpc>
            </a:pPr>
            <a:r>
              <a:rPr lang="en-US" altLang="en-US" dirty="0"/>
              <a:t>OS provides uniform, logical view of information storage</a:t>
            </a:r>
            <a:endParaRPr lang="en-US" altLang="en-US" dirty="0"/>
          </a:p>
          <a:p>
            <a:pPr lvl="1">
              <a:lnSpc>
                <a:spcPct val="90000"/>
              </a:lnSpc>
            </a:pPr>
            <a:r>
              <a:rPr lang="en-US" altLang="en-US" dirty="0"/>
              <a:t>Abstracts physical properties to logical storage unit  - </a:t>
            </a:r>
            <a:r>
              <a:rPr lang="en-US" altLang="en-US" b="1" dirty="0">
                <a:solidFill>
                  <a:srgbClr val="006699"/>
                </a:solidFill>
                <a:latin typeface="+mj-lt"/>
              </a:rPr>
              <a:t>file</a:t>
            </a:r>
            <a:endParaRPr lang="en-US" altLang="en-US" b="1" dirty="0">
              <a:solidFill>
                <a:srgbClr val="006699"/>
              </a:solidFill>
              <a:latin typeface="+mj-lt"/>
            </a:endParaRPr>
          </a:p>
          <a:p>
            <a:pPr lvl="1">
              <a:lnSpc>
                <a:spcPct val="90000"/>
              </a:lnSpc>
            </a:pPr>
            <a:r>
              <a:rPr lang="en-US" altLang="en-US" dirty="0"/>
              <a:t>Each medium is controlled by device (i.e., disk drive, tape drive)</a:t>
            </a:r>
            <a:endParaRPr lang="en-US" altLang="en-US" dirty="0"/>
          </a:p>
          <a:p>
            <a:pPr lvl="2">
              <a:lnSpc>
                <a:spcPct val="90000"/>
              </a:lnSpc>
            </a:pPr>
            <a:r>
              <a:rPr lang="en-US" altLang="en-US" dirty="0"/>
              <a:t>Varying properties include access speed, capacity, data-transfer rate, access method (sequential or random)</a:t>
            </a:r>
            <a:endParaRPr lang="en-US" altLang="en-US" dirty="0"/>
          </a:p>
          <a:p>
            <a:pPr lvl="2">
              <a:lnSpc>
                <a:spcPct val="90000"/>
              </a:lnSpc>
            </a:pPr>
            <a:endParaRPr lang="en-US" altLang="en-US" sz="800" dirty="0"/>
          </a:p>
          <a:p>
            <a:pPr>
              <a:lnSpc>
                <a:spcPct val="90000"/>
              </a:lnSpc>
            </a:pPr>
            <a:r>
              <a:rPr lang="en-US" altLang="en-US" dirty="0"/>
              <a:t>File-System management</a:t>
            </a:r>
            <a:endParaRPr lang="en-US" altLang="en-US" dirty="0"/>
          </a:p>
          <a:p>
            <a:pPr lvl="1">
              <a:lnSpc>
                <a:spcPct val="90000"/>
              </a:lnSpc>
            </a:pPr>
            <a:r>
              <a:rPr lang="en-US" altLang="en-US" dirty="0"/>
              <a:t>Files usually organized into directories</a:t>
            </a:r>
            <a:endParaRPr lang="en-US" altLang="en-US" dirty="0"/>
          </a:p>
          <a:p>
            <a:pPr lvl="1">
              <a:lnSpc>
                <a:spcPct val="90000"/>
              </a:lnSpc>
            </a:pPr>
            <a:r>
              <a:rPr lang="en-US" altLang="en-US" dirty="0"/>
              <a:t>Access control on most systems to determine who can access what</a:t>
            </a:r>
            <a:endParaRPr lang="en-US" altLang="en-US" dirty="0"/>
          </a:p>
          <a:p>
            <a:pPr lvl="1">
              <a:lnSpc>
                <a:spcPct val="90000"/>
              </a:lnSpc>
            </a:pPr>
            <a:r>
              <a:rPr lang="en-US" altLang="en-US" dirty="0"/>
              <a:t>OS activities include</a:t>
            </a:r>
            <a:endParaRPr lang="en-US" altLang="en-US" dirty="0"/>
          </a:p>
          <a:p>
            <a:pPr lvl="2">
              <a:lnSpc>
                <a:spcPct val="90000"/>
              </a:lnSpc>
            </a:pPr>
            <a:r>
              <a:rPr lang="en-US" altLang="en-US" dirty="0"/>
              <a:t>Creating and deleting files and directories</a:t>
            </a:r>
            <a:endParaRPr lang="en-US" altLang="en-US" dirty="0"/>
          </a:p>
          <a:p>
            <a:pPr lvl="2">
              <a:lnSpc>
                <a:spcPct val="90000"/>
              </a:lnSpc>
            </a:pPr>
            <a:r>
              <a:rPr lang="en-US" altLang="en-US" dirty="0"/>
              <a:t>Primitives to manipulate files and directories</a:t>
            </a:r>
            <a:endParaRPr lang="en-US" altLang="en-US" dirty="0"/>
          </a:p>
          <a:p>
            <a:pPr lvl="2">
              <a:lnSpc>
                <a:spcPct val="90000"/>
              </a:lnSpc>
            </a:pPr>
            <a:r>
              <a:rPr lang="en-US" altLang="en-US" dirty="0"/>
              <a:t>Mapping files onto secondary storage</a:t>
            </a:r>
            <a:endParaRPr lang="en-US" altLang="en-US" dirty="0"/>
          </a:p>
          <a:p>
            <a:pPr lvl="2">
              <a:lnSpc>
                <a:spcPct val="90000"/>
              </a:lnSpc>
            </a:pPr>
            <a:r>
              <a:rPr lang="en-US" altLang="en-US" dirty="0"/>
              <a:t>Backup files onto stable (non-volatile) storage media</a:t>
            </a:r>
            <a:endParaRPr lang="en-US"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1251856" y="123144"/>
            <a:ext cx="8015288" cy="617537"/>
          </a:xfrm>
        </p:spPr>
        <p:txBody>
          <a:bodyPr/>
          <a:lstStyle/>
          <a:p>
            <a:pPr eaLnBrk="1" hangingPunct="1"/>
            <a:r>
              <a:rPr lang="en-US" altLang="en-US" sz="2600" dirty="0"/>
              <a:t>What Does the Term Operating System Mean?</a:t>
            </a:r>
            <a:endParaRPr lang="en-US" altLang="en-US" sz="2600" dirty="0"/>
          </a:p>
        </p:txBody>
      </p:sp>
      <p:sp>
        <p:nvSpPr>
          <p:cNvPr id="9219" name="Rectangle 3"/>
          <p:cNvSpPr>
            <a:spLocks noGrp="1" noChangeArrowheads="1"/>
          </p:cNvSpPr>
          <p:nvPr>
            <p:ph type="body" idx="4294967295"/>
          </p:nvPr>
        </p:nvSpPr>
        <p:spPr>
          <a:xfrm>
            <a:off x="806450" y="1233488"/>
            <a:ext cx="7666038" cy="4530725"/>
          </a:xfrm>
        </p:spPr>
        <p:txBody>
          <a:bodyPr/>
          <a:lstStyle/>
          <a:p>
            <a:r>
              <a:rPr lang="en-US" altLang="en-US" dirty="0"/>
              <a:t>An operating system is “fill in the blanks”</a:t>
            </a:r>
            <a:endParaRPr lang="en-US" altLang="en-US" dirty="0"/>
          </a:p>
          <a:p>
            <a:r>
              <a:rPr lang="en-US" altLang="en-US" dirty="0"/>
              <a:t>What about:</a:t>
            </a:r>
            <a:endParaRPr lang="en-US" altLang="en-US" dirty="0"/>
          </a:p>
          <a:p>
            <a:pPr lvl="1"/>
            <a:r>
              <a:rPr lang="en-US" altLang="en-US" dirty="0"/>
              <a:t>Car </a:t>
            </a:r>
            <a:endParaRPr lang="en-US" altLang="en-US" dirty="0"/>
          </a:p>
          <a:p>
            <a:pPr lvl="1"/>
            <a:r>
              <a:rPr lang="en-US" altLang="en-US" dirty="0"/>
              <a:t>Airplane</a:t>
            </a:r>
            <a:endParaRPr lang="en-US" altLang="en-US" dirty="0"/>
          </a:p>
          <a:p>
            <a:pPr lvl="1"/>
            <a:r>
              <a:rPr lang="en-US" altLang="en-US" dirty="0"/>
              <a:t>Printer</a:t>
            </a:r>
            <a:endParaRPr lang="en-US" altLang="en-US" dirty="0"/>
          </a:p>
          <a:p>
            <a:pPr lvl="1"/>
            <a:r>
              <a:rPr lang="en-US" altLang="en-US" dirty="0"/>
              <a:t>Washing Machine</a:t>
            </a:r>
            <a:endParaRPr lang="en-US" altLang="en-US" dirty="0"/>
          </a:p>
          <a:p>
            <a:pPr lvl="1"/>
            <a:r>
              <a:rPr lang="en-US" altLang="en-US" dirty="0"/>
              <a:t>Toaster</a:t>
            </a:r>
            <a:endParaRPr lang="en-US" altLang="en-US" dirty="0"/>
          </a:p>
          <a:p>
            <a:pPr lvl="1"/>
            <a:r>
              <a:rPr lang="en-US" altLang="en-US" dirty="0"/>
              <a:t>Compiler</a:t>
            </a:r>
            <a:endParaRPr lang="en-US" altLang="en-US" dirty="0"/>
          </a:p>
          <a:p>
            <a:pPr lvl="1"/>
            <a:r>
              <a:rPr lang="en-US" altLang="en-US" dirty="0"/>
              <a:t>Etc.</a:t>
            </a:r>
            <a:endParaRPr lang="en-US" altLang="en-US" dirty="0"/>
          </a:p>
        </p:txBody>
      </p:sp>
      <p:sp>
        <p:nvSpPr>
          <p:cNvPr id="2" name="Text Box 1"/>
          <p:cNvSpPr txBox="1"/>
          <p:nvPr/>
        </p:nvSpPr>
        <p:spPr>
          <a:xfrm>
            <a:off x="354965" y="266065"/>
            <a:ext cx="224790" cy="213995"/>
          </a:xfrm>
          <a:prstGeom prst="rect">
            <a:avLst/>
          </a:prstGeom>
          <a:solidFill>
            <a:srgbClr val="C00000"/>
          </a:solidFill>
        </p:spPr>
        <p:style>
          <a:lnRef idx="2">
            <a:schemeClr val="lt1"/>
          </a:lnRef>
          <a:fillRef idx="1">
            <a:schemeClr val="accent1"/>
          </a:fillRef>
          <a:effectRef idx="1">
            <a:schemeClr val="accent1"/>
          </a:effectRef>
          <a:fontRef idx="minor">
            <a:schemeClr val="lt1"/>
          </a:fontRef>
        </p:style>
        <p:txBody>
          <a:bodyPr wrap="square" rtlCol="0">
            <a:noAutofit/>
          </a:bodyPr>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endParaRPr lang="en-US" altLang="en-US"/>
          </a:p>
        </p:txBody>
      </p:sp>
      <p:sp>
        <p:nvSpPr>
          <p:cNvPr id="77827" name="Rectangle 3"/>
          <p:cNvSpPr>
            <a:spLocks noGrp="1" noChangeArrowheads="1"/>
          </p:cNvSpPr>
          <p:nvPr>
            <p:ph type="body" idx="4294967295"/>
          </p:nvPr>
        </p:nvSpPr>
        <p:spPr>
          <a:xfrm>
            <a:off x="801688" y="1109663"/>
            <a:ext cx="7005881" cy="4658091"/>
          </a:xfrm>
        </p:spPr>
        <p:txBody>
          <a:bodyPr/>
          <a:lstStyle/>
          <a:p>
            <a:r>
              <a:rPr lang="en-US" altLang="en-US" dirty="0"/>
              <a:t>Usually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endParaRPr lang="en-US" altLang="ja-JP" dirty="0"/>
          </a:p>
          <a:p>
            <a:r>
              <a:rPr lang="en-US" altLang="en-US" dirty="0"/>
              <a:t>Proper management is of central importance</a:t>
            </a:r>
            <a:endParaRPr lang="en-US" altLang="en-US" dirty="0"/>
          </a:p>
          <a:p>
            <a:r>
              <a:rPr lang="en-US" altLang="en-US" dirty="0"/>
              <a:t>Entire speed of computer operation hinges on disk subsystem and its algorithms</a:t>
            </a:r>
            <a:endParaRPr lang="en-US" altLang="en-US" dirty="0"/>
          </a:p>
          <a:p>
            <a:r>
              <a:rPr lang="en-US" altLang="en-US" dirty="0"/>
              <a:t>OS activities</a:t>
            </a:r>
            <a:endParaRPr lang="en-US" altLang="en-US" dirty="0"/>
          </a:p>
          <a:p>
            <a:pPr lvl="1"/>
            <a:r>
              <a:rPr lang="en-US" altLang="en-US" dirty="0"/>
              <a:t>Mounting and unmounting</a:t>
            </a:r>
            <a:endParaRPr lang="en-US" altLang="en-US" dirty="0"/>
          </a:p>
          <a:p>
            <a:pPr lvl="1"/>
            <a:r>
              <a:rPr lang="en-US" altLang="en-US" dirty="0"/>
              <a:t>Free-space management</a:t>
            </a:r>
            <a:endParaRPr lang="en-US" altLang="en-US" dirty="0"/>
          </a:p>
          <a:p>
            <a:pPr lvl="1"/>
            <a:r>
              <a:rPr lang="en-US" altLang="en-US" dirty="0"/>
              <a:t>Storage allocation</a:t>
            </a:r>
            <a:endParaRPr lang="en-US" altLang="en-US" dirty="0"/>
          </a:p>
          <a:p>
            <a:pPr lvl="1"/>
            <a:r>
              <a:rPr lang="en-US" altLang="en-US" dirty="0"/>
              <a:t>Disk scheduling</a:t>
            </a:r>
            <a:endParaRPr lang="en-US" altLang="en-US" dirty="0"/>
          </a:p>
          <a:p>
            <a:pPr lvl="1"/>
            <a:r>
              <a:rPr lang="en-US" altLang="en-US" dirty="0"/>
              <a:t>Partitioning</a:t>
            </a:r>
            <a:endParaRPr lang="en-US" altLang="en-US" dirty="0"/>
          </a:p>
          <a:p>
            <a:pPr lvl="1"/>
            <a:r>
              <a:rPr lang="en-US" altLang="en-US" dirty="0"/>
              <a:t>Protection</a:t>
            </a:r>
            <a:endParaRPr lang="en-US"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idx="4294967295"/>
          </p:nvPr>
        </p:nvSpPr>
        <p:spPr>
          <a:xfrm>
            <a:off x="457200" y="207963"/>
            <a:ext cx="8015288" cy="576262"/>
          </a:xfrm>
        </p:spPr>
        <p:txBody>
          <a:bodyPr/>
          <a:lstStyle/>
          <a:p>
            <a:pPr eaLnBrk="1" hangingPunct="1"/>
            <a:r>
              <a:rPr lang="en-US" altLang="en-US"/>
              <a:t>Caching</a:t>
            </a:r>
            <a:endParaRPr lang="en-US" altLang="en-US"/>
          </a:p>
        </p:txBody>
      </p:sp>
      <p:sp>
        <p:nvSpPr>
          <p:cNvPr id="79875" name="Rectangle 3"/>
          <p:cNvSpPr>
            <a:spLocks noGrp="1" noChangeArrowheads="1"/>
          </p:cNvSpPr>
          <p:nvPr>
            <p:ph type="body" idx="4294967295"/>
          </p:nvPr>
        </p:nvSpPr>
        <p:spPr>
          <a:xfrm>
            <a:off x="820739" y="1233488"/>
            <a:ext cx="6826058" cy="4725185"/>
          </a:xfrm>
        </p:spPr>
        <p:txBody>
          <a:bodyPr/>
          <a:lstStyle/>
          <a:p>
            <a:r>
              <a:rPr lang="en-US" altLang="en-US" dirty="0"/>
              <a:t>Important principle, performed at many levels in a computer (in hardware, operating system, software)</a:t>
            </a:r>
            <a:endParaRPr lang="en-US" altLang="en-US" sz="800" dirty="0"/>
          </a:p>
          <a:p>
            <a:r>
              <a:rPr lang="en-US" altLang="en-US" dirty="0"/>
              <a:t>Information in use copied from slower to faster storage temporarily</a:t>
            </a:r>
            <a:endParaRPr lang="en-US" altLang="en-US" sz="800" dirty="0"/>
          </a:p>
          <a:p>
            <a:r>
              <a:rPr lang="en-US" altLang="en-US" dirty="0"/>
              <a:t>Faster storage (cache) checked first to determine if information is there</a:t>
            </a:r>
            <a:endParaRPr lang="en-US" altLang="en-US" dirty="0"/>
          </a:p>
          <a:p>
            <a:pPr lvl="1"/>
            <a:r>
              <a:rPr lang="en-US" altLang="en-US" dirty="0"/>
              <a:t>If it is, information used directly from the cache (fast)</a:t>
            </a:r>
            <a:endParaRPr lang="en-US" altLang="en-US" dirty="0"/>
          </a:p>
          <a:p>
            <a:pPr lvl="1"/>
            <a:r>
              <a:rPr lang="en-US" altLang="en-US" dirty="0"/>
              <a:t>If not, data copied to cache and used there</a:t>
            </a:r>
            <a:endParaRPr lang="en-US" altLang="en-US" sz="800" dirty="0"/>
          </a:p>
          <a:p>
            <a:r>
              <a:rPr lang="en-US" altLang="en-US" dirty="0"/>
              <a:t>Cache smaller than storage being cached</a:t>
            </a:r>
            <a:endParaRPr lang="en-US" altLang="en-US" dirty="0"/>
          </a:p>
          <a:p>
            <a:pPr lvl="1"/>
            <a:r>
              <a:rPr lang="en-US" altLang="en-US" dirty="0"/>
              <a:t>Cache management important design problem</a:t>
            </a:r>
            <a:endParaRPr lang="en-US" altLang="en-US" dirty="0"/>
          </a:p>
          <a:p>
            <a:pPr lvl="1"/>
            <a:r>
              <a:rPr lang="en-US" altLang="en-US" dirty="0"/>
              <a:t>Cache size and replacement policy</a:t>
            </a:r>
            <a:endParaRPr lang="en-US" altLang="en-US" dirty="0"/>
          </a:p>
          <a:p>
            <a:pPr>
              <a:buFont typeface="Monotype Sorts" pitchFamily="-84" charset="2"/>
              <a:buNone/>
            </a:pPr>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endParaRPr lang="en-US" altLang="en-US" sz="2800" dirty="0"/>
          </a:p>
        </p:txBody>
      </p:sp>
      <p:sp>
        <p:nvSpPr>
          <p:cNvPr id="39939" name="Rectangle 3"/>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MS PGothic" panose="020B0600070205080204" pitchFamily="34" charset="-128"/>
              <a:cs typeface="MS PGothic" panose="020B0600070205080204" pitchFamily="34" charset="-128"/>
            </a:endParaRPr>
          </a:p>
          <a:p>
            <a:pPr>
              <a:buFont typeface="Monotype Sorts" charset="0"/>
              <a:buChar char="n"/>
              <a:defRPr/>
            </a:pPr>
            <a:endParaRPr lang="en-US" dirty="0">
              <a:ea typeface="MS PGothic" panose="020B0600070205080204" pitchFamily="34" charset="-128"/>
              <a:cs typeface="MS PGothic" panose="020B0600070205080204" pitchFamily="34" charset="-128"/>
            </a:endParaRPr>
          </a:p>
          <a:p>
            <a:pPr>
              <a:buFont typeface="Monotype Sorts" charset="0"/>
              <a:buChar char="n"/>
              <a:defRPr/>
            </a:pPr>
            <a:endParaRPr lang="en-US" dirty="0">
              <a:ea typeface="MS PGothic" panose="020B0600070205080204" pitchFamily="34" charset="-128"/>
              <a:cs typeface="MS PGothic" panose="020B0600070205080204" pitchFamily="34" charset="-128"/>
            </a:endParaRPr>
          </a:p>
          <a:p>
            <a:pPr>
              <a:buFont typeface="Monotype Sorts" charset="0"/>
              <a:buChar char="n"/>
              <a:defRPr/>
            </a:pPr>
            <a:endParaRPr lang="en-US" dirty="0">
              <a:ea typeface="MS PGothic" panose="020B0600070205080204" pitchFamily="34" charset="-128"/>
              <a:cs typeface="MS PGothic" panose="020B0600070205080204" pitchFamily="34" charset="-128"/>
            </a:endParaRPr>
          </a:p>
          <a:p>
            <a:pPr>
              <a:buFont typeface="Monotype Sorts" charset="0"/>
              <a:buChar char="n"/>
              <a:defRPr/>
            </a:pPr>
            <a:endParaRPr lang="en-US" dirty="0">
              <a:ea typeface="MS PGothic" panose="020B0600070205080204" pitchFamily="34" charset="-128"/>
              <a:cs typeface="MS PGothic" panose="020B0600070205080204" pitchFamily="34" charset="-128"/>
            </a:endParaRPr>
          </a:p>
          <a:p>
            <a:pPr>
              <a:buFont typeface="Monotype Sorts" charset="0"/>
              <a:buChar char="n"/>
              <a:defRPr/>
            </a:pPr>
            <a:endParaRPr lang="en-US" dirty="0">
              <a:ea typeface="MS PGothic" panose="020B0600070205080204" pitchFamily="34" charset="-128"/>
              <a:cs typeface="MS PGothic" panose="020B0600070205080204" pitchFamily="34" charset="-128"/>
            </a:endParaRPr>
          </a:p>
          <a:p>
            <a:pPr>
              <a:buFont typeface="Monotype Sorts" charset="0"/>
              <a:buChar char="n"/>
              <a:defRPr/>
            </a:pPr>
            <a:endParaRPr lang="en-US" dirty="0">
              <a:ea typeface="MS PGothic" panose="020B0600070205080204" pitchFamily="34" charset="-128"/>
              <a:cs typeface="MS PGothic" panose="020B0600070205080204" pitchFamily="34" charset="-128"/>
            </a:endParaRPr>
          </a:p>
          <a:p>
            <a:pPr>
              <a:buFont typeface="Monotype Sorts" charset="0"/>
              <a:buChar char="n"/>
              <a:defRPr/>
            </a:pPr>
            <a:endParaRPr lang="en-US" dirty="0">
              <a:ea typeface="MS PGothic" panose="020B0600070205080204" pitchFamily="34" charset="-128"/>
              <a:cs typeface="MS PGothic" panose="020B0600070205080204" pitchFamily="34" charset="-128"/>
            </a:endParaRPr>
          </a:p>
          <a:p>
            <a:pPr marL="0" indent="0">
              <a:buFont typeface="Monotype Sorts" charset="0"/>
              <a:buNone/>
              <a:defRPr/>
            </a:pPr>
            <a:endParaRPr lang="en-US" dirty="0">
              <a:ea typeface="MS PGothic" panose="020B0600070205080204" pitchFamily="34" charset="-128"/>
              <a:cs typeface="MS PGothic" panose="020B0600070205080204" pitchFamily="34" charset="-128"/>
            </a:endParaRPr>
          </a:p>
          <a:p>
            <a:pPr>
              <a:buFont typeface="Monotype Sorts" pitchFamily="-84" charset="2"/>
              <a:buNone/>
              <a:defRPr/>
            </a:pPr>
            <a:r>
              <a:rPr lang="en-US" dirty="0">
                <a:ea typeface="MS PGothic" panose="020B0600070205080204" pitchFamily="34" charset="-128"/>
                <a:cs typeface="MS PGothic" panose="020B0600070205080204" pitchFamily="34" charset="-128"/>
              </a:rPr>
              <a:t>    Movement between levels of storage hierarchy can be explicit or implicit</a:t>
            </a:r>
            <a:endParaRPr lang="en-US" dirty="0">
              <a:ea typeface="MS PGothic" panose="020B0600070205080204" pitchFamily="34" charset="-128"/>
              <a:cs typeface="MS PGothic" panose="020B0600070205080204" pitchFamily="34" charset="-128"/>
            </a:endParaRPr>
          </a:p>
        </p:txBody>
      </p:sp>
      <p:pic>
        <p:nvPicPr>
          <p:cNvPr id="8192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endParaRPr lang="en-US" altLang="en-US" sz="2800" dirty="0"/>
          </a:p>
        </p:txBody>
      </p:sp>
      <p:sp>
        <p:nvSpPr>
          <p:cNvPr id="83971" name="Rectangle 3"/>
          <p:cNvSpPr>
            <a:spLocks noGrp="1" noChangeArrowheads="1"/>
          </p:cNvSpPr>
          <p:nvPr>
            <p:ph type="body" idx="4294967295"/>
          </p:nvPr>
        </p:nvSpPr>
        <p:spPr>
          <a:xfrm>
            <a:off x="806450" y="1233488"/>
            <a:ext cx="7597321" cy="4503283"/>
          </a:xfrm>
        </p:spPr>
        <p:txBody>
          <a:bodyPr/>
          <a:lstStyle/>
          <a:p>
            <a:r>
              <a:rPr lang="en-US" altLang="en-US" dirty="0"/>
              <a:t>Multitasking environments must be careful to use most recent value, no matter where it is stored in the storage hierarchy</a:t>
            </a:r>
            <a:br>
              <a:rPr lang="en-US" altLang="en-US" dirty="0"/>
            </a:br>
            <a:br>
              <a:rPr lang="en-US" altLang="en-US" dirty="0"/>
            </a:br>
            <a:br>
              <a:rPr lang="en-US" altLang="en-US" dirty="0"/>
            </a:br>
            <a:br>
              <a:rPr lang="en-US" altLang="en-US" dirty="0"/>
            </a:br>
            <a:endParaRPr lang="en-US" altLang="en-US" dirty="0"/>
          </a:p>
          <a:p>
            <a:r>
              <a:rPr lang="en-US" altLang="en-US" dirty="0"/>
              <a:t>Multiprocessor environment must provide </a:t>
            </a:r>
            <a:r>
              <a:rPr lang="en-US" altLang="en-US" b="1" dirty="0">
                <a:solidFill>
                  <a:srgbClr val="006699"/>
                </a:solidFill>
                <a:latin typeface="+mj-lt"/>
              </a:rPr>
              <a:t>cache coherency </a:t>
            </a:r>
            <a:r>
              <a:rPr lang="en-US" altLang="en-US" dirty="0"/>
              <a:t>in hardware such that all CPUs have the most recent value in their cache</a:t>
            </a:r>
            <a:endParaRPr lang="en-US" altLang="en-US" sz="800" dirty="0"/>
          </a:p>
          <a:p>
            <a:r>
              <a:rPr lang="en-US" altLang="en-US" dirty="0"/>
              <a:t>Distributed environment situation even more complex</a:t>
            </a:r>
            <a:endParaRPr lang="en-US" altLang="en-US" dirty="0"/>
          </a:p>
          <a:p>
            <a:pPr lvl="1"/>
            <a:r>
              <a:rPr lang="en-US" altLang="en-US" dirty="0"/>
              <a:t>Several copies of a datum can exist</a:t>
            </a:r>
            <a:endParaRPr lang="en-US" altLang="en-US" dirty="0"/>
          </a:p>
          <a:p>
            <a:pPr lvl="1"/>
            <a:r>
              <a:rPr lang="en-US" altLang="en-US" dirty="0"/>
              <a:t>Various solutions covered in Chapter 19</a:t>
            </a:r>
            <a:endParaRPr lang="en-US" altLang="en-US" dirty="0"/>
          </a:p>
        </p:txBody>
      </p:sp>
      <p:pic>
        <p:nvPicPr>
          <p:cNvPr id="8397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90056" y="2135010"/>
            <a:ext cx="5477102" cy="6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a:xfrm>
            <a:off x="457200" y="214313"/>
            <a:ext cx="8051800" cy="576262"/>
          </a:xfrm>
        </p:spPr>
        <p:txBody>
          <a:bodyPr/>
          <a:lstStyle/>
          <a:p>
            <a:pPr eaLnBrk="1" hangingPunct="1"/>
            <a:r>
              <a:rPr lang="en-US" altLang="en-US"/>
              <a:t>I/O Subsystem</a:t>
            </a:r>
            <a:endParaRPr lang="en-US" altLang="en-US"/>
          </a:p>
        </p:txBody>
      </p:sp>
      <p:sp>
        <p:nvSpPr>
          <p:cNvPr id="86019" name="Rectangle 3"/>
          <p:cNvSpPr>
            <a:spLocks noGrp="1" noChangeArrowheads="1"/>
          </p:cNvSpPr>
          <p:nvPr>
            <p:ph type="body" idx="4294967295"/>
          </p:nvPr>
        </p:nvSpPr>
        <p:spPr>
          <a:xfrm>
            <a:off x="822325" y="1169988"/>
            <a:ext cx="7686675" cy="4530725"/>
          </a:xfrm>
        </p:spPr>
        <p:txBody>
          <a:bodyPr/>
          <a:lstStyle/>
          <a:p>
            <a:r>
              <a:rPr lang="en-US" altLang="en-US"/>
              <a:t>One purpose of OS is to hide peculiarities of hardware devices from the user</a:t>
            </a:r>
            <a:endParaRPr lang="en-US" altLang="en-US"/>
          </a:p>
          <a:p>
            <a:r>
              <a:rPr lang="en-US" altLang="en-US"/>
              <a:t>I/O subsystem responsible for</a:t>
            </a:r>
            <a:endParaRPr lang="en-US" altLang="en-US"/>
          </a:p>
          <a:p>
            <a:pPr lvl="1"/>
            <a:r>
              <a:rPr lang="en-US" altLang="en-US"/>
              <a:t>Memory management of I/O including buffering (storing data temporarily while it is being transferred), caching (storing parts of data in faster storage for performance), spooling (the overlapping of output of one job with input of other jobs)</a:t>
            </a:r>
            <a:endParaRPr lang="en-US" altLang="en-US"/>
          </a:p>
          <a:p>
            <a:pPr lvl="1"/>
            <a:r>
              <a:rPr lang="en-US" altLang="en-US"/>
              <a:t>General device-driver interface</a:t>
            </a:r>
            <a:endParaRPr lang="en-US" altLang="en-US"/>
          </a:p>
          <a:p>
            <a:pPr lvl="1"/>
            <a:r>
              <a:rPr lang="en-US" altLang="en-US"/>
              <a:t>Drivers for specific hardware devices</a:t>
            </a:r>
            <a:endParaRPr lang="en-US"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endParaRPr lang="en-US" altLang="en-US"/>
          </a:p>
        </p:txBody>
      </p:sp>
      <p:sp>
        <p:nvSpPr>
          <p:cNvPr id="88067" name="Rectangle 3"/>
          <p:cNvSpPr>
            <a:spLocks noGrp="1" noChangeArrowheads="1"/>
          </p:cNvSpPr>
          <p:nvPr>
            <p:ph type="body" idx="4294967295"/>
          </p:nvPr>
        </p:nvSpPr>
        <p:spPr>
          <a:xfrm>
            <a:off x="806450" y="1233488"/>
            <a:ext cx="7648575" cy="5183187"/>
          </a:xfrm>
        </p:spPr>
        <p:txBody>
          <a:bodyPr/>
          <a:lstStyle/>
          <a:p>
            <a:pPr>
              <a:lnSpc>
                <a:spcPct val="90000"/>
              </a:lnSpc>
            </a:pPr>
            <a:r>
              <a:rPr lang="en-US" altLang="en-US" b="1" dirty="0">
                <a:solidFill>
                  <a:srgbClr val="006699"/>
                </a:solidFill>
                <a:latin typeface="+mj-lt"/>
              </a:rPr>
              <a:t>Protection</a:t>
            </a:r>
            <a:r>
              <a:rPr lang="en-US" altLang="en-US" b="1" dirty="0">
                <a:solidFill>
                  <a:srgbClr val="3366FF"/>
                </a:solidFill>
              </a:rPr>
              <a:t> </a:t>
            </a:r>
            <a:r>
              <a:rPr lang="en-US" altLang="en-US" dirty="0"/>
              <a:t>– any mechanism for controlling access of processes or users to resources defined by the OS</a:t>
            </a:r>
            <a:endParaRPr lang="en-US" altLang="en-US" sz="800" dirty="0"/>
          </a:p>
          <a:p>
            <a:pPr>
              <a:lnSpc>
                <a:spcPct val="90000"/>
              </a:lnSpc>
            </a:pPr>
            <a:r>
              <a:rPr lang="en-US" altLang="en-US" b="1" dirty="0">
                <a:solidFill>
                  <a:srgbClr val="006699"/>
                </a:solidFill>
                <a:latin typeface="+mj-lt"/>
              </a:rPr>
              <a:t>Security</a:t>
            </a:r>
            <a:r>
              <a:rPr lang="en-US" altLang="en-US" b="1" dirty="0">
                <a:solidFill>
                  <a:srgbClr val="3366FF"/>
                </a:solidFill>
              </a:rPr>
              <a:t> </a:t>
            </a:r>
            <a:r>
              <a:rPr lang="en-US" altLang="en-US" dirty="0"/>
              <a:t>– defense of the system against internal and external attacks</a:t>
            </a:r>
            <a:endParaRPr lang="en-US" altLang="en-US" dirty="0"/>
          </a:p>
          <a:p>
            <a:pPr lvl="1">
              <a:lnSpc>
                <a:spcPct val="90000"/>
              </a:lnSpc>
            </a:pPr>
            <a:r>
              <a:rPr lang="en-US" altLang="en-US" dirty="0"/>
              <a:t>Huge range, including denial-of-service, worms, viruses, identity theft, theft of service</a:t>
            </a:r>
            <a:endParaRPr lang="en-US" altLang="en-US" sz="800" dirty="0"/>
          </a:p>
          <a:p>
            <a:pPr>
              <a:lnSpc>
                <a:spcPct val="90000"/>
              </a:lnSpc>
            </a:pPr>
            <a:r>
              <a:rPr lang="en-US" altLang="en-US" dirty="0"/>
              <a:t>Systems generally first distinguish among users, to determine who can do what</a:t>
            </a:r>
            <a:endParaRPr lang="en-US" altLang="en-US" dirty="0"/>
          </a:p>
          <a:p>
            <a:pPr lvl="1">
              <a:lnSpc>
                <a:spcPct val="90000"/>
              </a:lnSpc>
            </a:pPr>
            <a:r>
              <a:rPr lang="en-US" altLang="en-US" dirty="0"/>
              <a:t>User identities (</a:t>
            </a:r>
            <a:r>
              <a:rPr lang="en-US" altLang="en-US" b="1" dirty="0">
                <a:solidFill>
                  <a:srgbClr val="006699"/>
                </a:solidFill>
                <a:latin typeface="+mj-lt"/>
              </a:rPr>
              <a:t>user IDs</a:t>
            </a:r>
            <a:r>
              <a:rPr lang="en-US" altLang="en-US" dirty="0"/>
              <a:t>, security IDs) include name and associated number, one per user</a:t>
            </a:r>
            <a:endParaRPr lang="en-US" altLang="en-US" dirty="0"/>
          </a:p>
          <a:p>
            <a:pPr lvl="1">
              <a:lnSpc>
                <a:spcPct val="90000"/>
              </a:lnSpc>
            </a:pPr>
            <a:r>
              <a:rPr lang="en-US" altLang="en-US" dirty="0"/>
              <a:t>User ID then associated with all files, processes of that user to determine access control</a:t>
            </a:r>
            <a:endParaRPr lang="en-US" altLang="en-US" dirty="0"/>
          </a:p>
          <a:p>
            <a:pPr lvl="1">
              <a:lnSpc>
                <a:spcPct val="90000"/>
              </a:lnSpc>
            </a:pPr>
            <a:r>
              <a:rPr lang="en-US" altLang="en-US" dirty="0"/>
              <a:t>Group identifier (</a:t>
            </a:r>
            <a:r>
              <a:rPr lang="en-US" altLang="en-US" b="1" dirty="0">
                <a:solidFill>
                  <a:srgbClr val="006699"/>
                </a:solidFill>
                <a:latin typeface="+mj-lt"/>
              </a:rPr>
              <a:t>group ID</a:t>
            </a:r>
            <a:r>
              <a:rPr lang="en-US" altLang="en-US" dirty="0"/>
              <a:t>) allows set of users to be defined and controls managed, then also associated with each process, file</a:t>
            </a:r>
            <a:endParaRPr lang="en-US" altLang="en-US" dirty="0"/>
          </a:p>
          <a:p>
            <a:pPr lvl="1">
              <a:lnSpc>
                <a:spcPct val="90000"/>
              </a:lnSpc>
            </a:pPr>
            <a:r>
              <a:rPr lang="en-US" altLang="en-US" b="1" dirty="0">
                <a:solidFill>
                  <a:srgbClr val="006699"/>
                </a:solidFill>
                <a:latin typeface="+mj-lt"/>
              </a:rPr>
              <a:t>Privilege escalation </a:t>
            </a:r>
            <a:r>
              <a:rPr lang="en-US" altLang="en-US" dirty="0"/>
              <a:t>allows user to change to effective ID with more rights</a:t>
            </a:r>
            <a:endParaRPr lang="en-US"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endParaRPr lang="en-US" altLang="en-US"/>
          </a:p>
        </p:txBody>
      </p:sp>
      <p:sp>
        <p:nvSpPr>
          <p:cNvPr id="90115" name="Rectangle 3"/>
          <p:cNvSpPr>
            <a:spLocks noGrp="1" noChangeArrowheads="1"/>
          </p:cNvSpPr>
          <p:nvPr>
            <p:ph type="body" idx="4294967295"/>
          </p:nvPr>
        </p:nvSpPr>
        <p:spPr>
          <a:xfrm>
            <a:off x="806450" y="1233488"/>
            <a:ext cx="7740650" cy="4530725"/>
          </a:xfrm>
        </p:spPr>
        <p:txBody>
          <a:bodyPr/>
          <a:lstStyle/>
          <a:p>
            <a:r>
              <a:rPr lang="en-US" altLang="en-US" dirty="0"/>
              <a:t>Allows operating systems to run applications within other OSes</a:t>
            </a:r>
            <a:endParaRPr lang="en-US" altLang="en-US" dirty="0"/>
          </a:p>
          <a:p>
            <a:pPr lvl="1"/>
            <a:r>
              <a:rPr lang="en-US" altLang="en-US" dirty="0"/>
              <a:t>Vast and growing industry</a:t>
            </a:r>
            <a:endParaRPr lang="en-US" altLang="en-US" sz="800" dirty="0"/>
          </a:p>
          <a:p>
            <a:r>
              <a:rPr lang="en-US" altLang="en-US" b="1" dirty="0">
                <a:solidFill>
                  <a:srgbClr val="006699"/>
                </a:solidFill>
                <a:latin typeface="+mj-lt"/>
              </a:rPr>
              <a:t>Emulation</a:t>
            </a:r>
            <a:r>
              <a:rPr lang="en-US" altLang="en-US" dirty="0"/>
              <a:t> used when source CPU type different from target type (i.e. PowerPC to Intel x86)</a:t>
            </a:r>
            <a:endParaRPr lang="en-US" altLang="en-US" dirty="0"/>
          </a:p>
          <a:p>
            <a:pPr lvl="1"/>
            <a:r>
              <a:rPr lang="en-US" altLang="en-US" dirty="0"/>
              <a:t>Generally slowest method</a:t>
            </a:r>
            <a:endParaRPr lang="en-US" altLang="en-US" dirty="0"/>
          </a:p>
          <a:p>
            <a:pPr lvl="1"/>
            <a:r>
              <a:rPr lang="en-US" altLang="en-US" dirty="0"/>
              <a:t>When computer language not compiled to native code – </a:t>
            </a:r>
            <a:r>
              <a:rPr lang="en-US" altLang="en-US" b="1" dirty="0">
                <a:solidFill>
                  <a:srgbClr val="006699"/>
                </a:solidFill>
                <a:latin typeface="+mj-lt"/>
              </a:rPr>
              <a:t>Interpretation</a:t>
            </a:r>
            <a:endParaRPr lang="en-US" altLang="en-US" b="1" dirty="0">
              <a:solidFill>
                <a:srgbClr val="006699"/>
              </a:solidFill>
              <a:latin typeface="+mj-lt"/>
            </a:endParaRPr>
          </a:p>
          <a:p>
            <a:r>
              <a:rPr lang="en-US" altLang="en-US" b="1" dirty="0">
                <a:solidFill>
                  <a:srgbClr val="006699"/>
                </a:solidFill>
                <a:latin typeface="+mj-lt"/>
              </a:rPr>
              <a:t>Virtualization</a:t>
            </a:r>
            <a:r>
              <a:rPr lang="en-US" altLang="en-US" dirty="0"/>
              <a:t> – OS natively compiled for CPU, running </a:t>
            </a:r>
            <a:r>
              <a:rPr lang="en-US" altLang="en-US" b="1" dirty="0">
                <a:solidFill>
                  <a:srgbClr val="006699"/>
                </a:solidFill>
                <a:latin typeface="+mj-lt"/>
              </a:rPr>
              <a:t>guest</a:t>
            </a:r>
            <a:r>
              <a:rPr lang="en-US" altLang="en-US" dirty="0"/>
              <a:t> OSes  also natively compiled </a:t>
            </a:r>
            <a:endParaRPr lang="en-US" altLang="en-US" dirty="0"/>
          </a:p>
          <a:p>
            <a:pPr lvl="1"/>
            <a:r>
              <a:rPr lang="en-US" altLang="en-US" dirty="0"/>
              <a:t>Consider VMware running WinXP guests, each running applications, all on native WinXP </a:t>
            </a:r>
            <a:r>
              <a:rPr lang="en-US" altLang="en-US" b="1" dirty="0">
                <a:solidFill>
                  <a:srgbClr val="006699"/>
                </a:solidFill>
                <a:latin typeface="+mj-lt"/>
              </a:rPr>
              <a:t>host </a:t>
            </a:r>
            <a:r>
              <a:rPr lang="en-US" altLang="en-US" dirty="0"/>
              <a:t>OS</a:t>
            </a:r>
            <a:endParaRPr lang="en-US" altLang="en-US" dirty="0"/>
          </a:p>
          <a:p>
            <a:pPr lvl="1"/>
            <a:r>
              <a:rPr lang="en-US" altLang="en-US" b="1" dirty="0">
                <a:solidFill>
                  <a:srgbClr val="006699"/>
                </a:solidFill>
                <a:latin typeface="+mj-lt"/>
              </a:rPr>
              <a:t>VMM</a:t>
            </a:r>
            <a:r>
              <a:rPr lang="en-US" altLang="en-US" dirty="0"/>
              <a:t> (virtual machine Manager) provides virtualization services</a:t>
            </a:r>
            <a:endParaRPr lang="en-US"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endParaRPr lang="en-US" altLang="en-US"/>
          </a:p>
        </p:txBody>
      </p:sp>
      <p:sp>
        <p:nvSpPr>
          <p:cNvPr id="92163" name="Rectangle 3"/>
          <p:cNvSpPr>
            <a:spLocks noGrp="1" noChangeArrowheads="1"/>
          </p:cNvSpPr>
          <p:nvPr>
            <p:ph type="body" idx="4294967295"/>
          </p:nvPr>
        </p:nvSpPr>
        <p:spPr>
          <a:xfrm>
            <a:off x="806450" y="1233488"/>
            <a:ext cx="7712075" cy="4530725"/>
          </a:xfrm>
        </p:spPr>
        <p:txBody>
          <a:bodyPr/>
          <a:lstStyle/>
          <a:p>
            <a:r>
              <a:rPr lang="en-US" altLang="en-US" dirty="0"/>
              <a:t>Use cases involve laptops and desktops running multiple OSes for exploration or compatibility</a:t>
            </a:r>
            <a:endParaRPr lang="en-US" altLang="en-US" dirty="0"/>
          </a:p>
          <a:p>
            <a:pPr lvl="1"/>
            <a:r>
              <a:rPr lang="en-US" altLang="en-US" dirty="0"/>
              <a:t>Apple laptop running Mac OS X host, Windows as a guest</a:t>
            </a:r>
            <a:endParaRPr lang="en-US" altLang="en-US" dirty="0"/>
          </a:p>
          <a:p>
            <a:pPr lvl="1"/>
            <a:r>
              <a:rPr lang="en-US" altLang="en-US" dirty="0"/>
              <a:t>Developing apps for multiple OSes without having multiple systems</a:t>
            </a:r>
            <a:endParaRPr lang="en-US" altLang="en-US" dirty="0"/>
          </a:p>
          <a:p>
            <a:pPr lvl="1"/>
            <a:r>
              <a:rPr lang="en-US" altLang="en-US" dirty="0"/>
              <a:t>Quality assurance testing applications without having multiple systems</a:t>
            </a:r>
            <a:endParaRPr lang="en-US" altLang="en-US" dirty="0"/>
          </a:p>
          <a:p>
            <a:pPr lvl="1"/>
            <a:r>
              <a:rPr lang="en-US" altLang="en-US" dirty="0"/>
              <a:t>Executing and managing compute environments within data centers</a:t>
            </a:r>
            <a:endParaRPr lang="en-US" altLang="en-US" dirty="0"/>
          </a:p>
          <a:p>
            <a:r>
              <a:rPr lang="en-US" altLang="en-US" dirty="0"/>
              <a:t>VMM can run natively, in which case they are also the host</a:t>
            </a:r>
            <a:endParaRPr lang="en-US" altLang="en-US" dirty="0"/>
          </a:p>
          <a:p>
            <a:pPr lvl="1"/>
            <a:r>
              <a:rPr lang="en-US" altLang="en-US" dirty="0"/>
              <a:t>There is no general-purpose host then (VMware ESX and Citrix </a:t>
            </a:r>
            <a:r>
              <a:rPr lang="en-US" altLang="en-US" dirty="0" err="1"/>
              <a:t>XenServer</a:t>
            </a:r>
            <a:r>
              <a:rPr lang="en-US" altLang="en-US" dirty="0"/>
              <a:t>)</a:t>
            </a:r>
            <a:endParaRPr lang="en-US" altLang="en-US" dirty="0"/>
          </a:p>
          <a:p>
            <a:pPr lvl="2"/>
            <a:endParaRPr lang="en-US"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endParaRPr lang="en-US" altLang="en-US" sz="3000"/>
          </a:p>
        </p:txBody>
      </p:sp>
      <p:pic>
        <p:nvPicPr>
          <p:cNvPr id="94211" name="Picture 1" descr="1_20.pd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noChangeArrowheads="1"/>
          </p:cNvSpPr>
          <p:nvPr>
            <p:ph type="title" idx="4294967295"/>
          </p:nvPr>
        </p:nvSpPr>
        <p:spPr>
          <a:xfrm>
            <a:off x="912813" y="207963"/>
            <a:ext cx="7653337" cy="576262"/>
          </a:xfrm>
        </p:spPr>
        <p:txBody>
          <a:bodyPr/>
          <a:lstStyle/>
          <a:p>
            <a:r>
              <a:rPr lang="en-US" altLang="en-US"/>
              <a:t>Distributed Systems</a:t>
            </a:r>
            <a:endParaRPr lang="en-US" altLang="en-US"/>
          </a:p>
        </p:txBody>
      </p:sp>
      <p:sp>
        <p:nvSpPr>
          <p:cNvPr id="96259" name="Content Placeholder 2"/>
          <p:cNvSpPr>
            <a:spLocks noGrp="1" noChangeArrowheads="1"/>
          </p:cNvSpPr>
          <p:nvPr>
            <p:ph idx="4294967295"/>
          </p:nvPr>
        </p:nvSpPr>
        <p:spPr>
          <a:xfrm>
            <a:off x="838200" y="1092200"/>
            <a:ext cx="7653338" cy="4530725"/>
          </a:xfrm>
        </p:spPr>
        <p:txBody>
          <a:bodyPr/>
          <a:lstStyle/>
          <a:p>
            <a:r>
              <a:rPr lang="en-US" altLang="en-US" dirty="0"/>
              <a:t>Collection of separate, possibly heterogeneous, systems networked together</a:t>
            </a:r>
            <a:endParaRPr lang="en-US" altLang="en-US" dirty="0"/>
          </a:p>
          <a:p>
            <a:pPr lvl="1"/>
            <a:r>
              <a:rPr lang="en-US" altLang="en-US" b="1" dirty="0">
                <a:solidFill>
                  <a:srgbClr val="006699"/>
                </a:solidFill>
                <a:latin typeface="+mj-lt"/>
              </a:rPr>
              <a:t>Network</a:t>
            </a:r>
            <a:r>
              <a:rPr lang="en-US" altLang="en-US" dirty="0"/>
              <a:t> is a communications path, </a:t>
            </a:r>
            <a:r>
              <a:rPr lang="en-US" altLang="en-US" b="1" dirty="0">
                <a:solidFill>
                  <a:srgbClr val="006699"/>
                </a:solidFill>
                <a:latin typeface="+mj-lt"/>
              </a:rPr>
              <a:t>TCP/IP </a:t>
            </a:r>
            <a:r>
              <a:rPr lang="en-US" altLang="en-US" dirty="0"/>
              <a:t>most common</a:t>
            </a:r>
            <a:endParaRPr lang="en-US" altLang="en-US" dirty="0"/>
          </a:p>
          <a:p>
            <a:pPr lvl="2"/>
            <a:r>
              <a:rPr lang="en-US" altLang="en-US" b="1" dirty="0">
                <a:solidFill>
                  <a:srgbClr val="006699"/>
                </a:solidFill>
                <a:latin typeface="+mj-lt"/>
              </a:rPr>
              <a:t>Local Area Network </a:t>
            </a:r>
            <a:r>
              <a:rPr lang="en-US" altLang="en-US" dirty="0"/>
              <a:t>(</a:t>
            </a:r>
            <a:r>
              <a:rPr lang="en-US" altLang="en-US" b="1" dirty="0">
                <a:solidFill>
                  <a:srgbClr val="006699"/>
                </a:solidFill>
                <a:latin typeface="+mj-lt"/>
              </a:rPr>
              <a:t>LAN</a:t>
            </a:r>
            <a:r>
              <a:rPr lang="en-US" altLang="en-US" dirty="0"/>
              <a:t>)</a:t>
            </a:r>
            <a:endParaRPr lang="en-US" altLang="en-US" dirty="0"/>
          </a:p>
          <a:p>
            <a:pPr lvl="2"/>
            <a:r>
              <a:rPr lang="en-US" altLang="en-US" b="1" dirty="0">
                <a:solidFill>
                  <a:srgbClr val="006699"/>
                </a:solidFill>
                <a:latin typeface="+mj-lt"/>
              </a:rPr>
              <a:t>Wide Area Network </a:t>
            </a:r>
            <a:r>
              <a:rPr lang="en-US" altLang="en-US" dirty="0"/>
              <a:t>(</a:t>
            </a:r>
            <a:r>
              <a:rPr lang="en-US" altLang="en-US" b="1" dirty="0">
                <a:solidFill>
                  <a:srgbClr val="006699"/>
                </a:solidFill>
                <a:latin typeface="+mj-lt"/>
              </a:rPr>
              <a:t>WAN</a:t>
            </a:r>
            <a:r>
              <a:rPr lang="en-US" altLang="en-US" dirty="0"/>
              <a:t>)</a:t>
            </a:r>
            <a:endParaRPr lang="en-US" altLang="en-US" dirty="0"/>
          </a:p>
          <a:p>
            <a:pPr lvl="2"/>
            <a:r>
              <a:rPr lang="en-US" altLang="en-US" b="1" dirty="0">
                <a:solidFill>
                  <a:srgbClr val="006699"/>
                </a:solidFill>
                <a:latin typeface="+mj-lt"/>
              </a:rPr>
              <a:t>Metropolitan Area Network </a:t>
            </a:r>
            <a:r>
              <a:rPr lang="en-US" altLang="en-US" dirty="0"/>
              <a:t>(</a:t>
            </a:r>
            <a:r>
              <a:rPr lang="en-US" altLang="en-US" b="1" dirty="0">
                <a:solidFill>
                  <a:srgbClr val="006699"/>
                </a:solidFill>
                <a:latin typeface="+mj-lt"/>
              </a:rPr>
              <a:t>MAN</a:t>
            </a:r>
            <a:r>
              <a:rPr lang="en-US" altLang="en-US" dirty="0"/>
              <a:t>)</a:t>
            </a:r>
            <a:endParaRPr lang="en-US" altLang="en-US" dirty="0"/>
          </a:p>
          <a:p>
            <a:pPr lvl="2"/>
            <a:r>
              <a:rPr lang="en-US" altLang="en-US" b="1" dirty="0">
                <a:solidFill>
                  <a:srgbClr val="006699"/>
                </a:solidFill>
                <a:latin typeface="+mj-lt"/>
              </a:rPr>
              <a:t>Personal Area Network </a:t>
            </a:r>
            <a:r>
              <a:rPr lang="en-US" altLang="en-US" dirty="0"/>
              <a:t>(</a:t>
            </a:r>
            <a:r>
              <a:rPr lang="en-US" altLang="en-US" b="1" dirty="0">
                <a:solidFill>
                  <a:srgbClr val="006699"/>
                </a:solidFill>
                <a:latin typeface="+mj-lt"/>
              </a:rPr>
              <a:t>PAN</a:t>
            </a:r>
            <a:r>
              <a:rPr lang="en-US" altLang="en-US" dirty="0"/>
              <a:t>)</a:t>
            </a:r>
            <a:endParaRPr lang="en-US" altLang="en-US" dirty="0"/>
          </a:p>
          <a:p>
            <a:r>
              <a:rPr lang="en-US" altLang="en-US" b="1" dirty="0">
                <a:solidFill>
                  <a:srgbClr val="006699"/>
                </a:solidFill>
                <a:latin typeface="+mj-lt"/>
              </a:rPr>
              <a:t>Network Operating System </a:t>
            </a:r>
            <a:r>
              <a:rPr lang="en-US" altLang="en-US" dirty="0"/>
              <a:t>provides features between systems across network</a:t>
            </a:r>
            <a:endParaRPr lang="en-US" altLang="en-US" dirty="0"/>
          </a:p>
          <a:p>
            <a:pPr lvl="1"/>
            <a:r>
              <a:rPr lang="en-US" altLang="en-US" dirty="0"/>
              <a:t>Communication scheme allows systems to exchange messages</a:t>
            </a:r>
            <a:endParaRPr lang="en-US" altLang="en-US" dirty="0"/>
          </a:p>
          <a:p>
            <a:pPr lvl="1"/>
            <a:r>
              <a:rPr lang="en-US" altLang="en-US" dirty="0"/>
              <a:t>Illusion of a single system</a:t>
            </a:r>
            <a:endParaRPr lang="en-US"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endParaRPr lang="en-US" altLang="en-US"/>
          </a:p>
        </p:txBody>
      </p:sp>
      <p:sp>
        <p:nvSpPr>
          <p:cNvPr id="6147" name="Rectangle 3"/>
          <p:cNvSpPr>
            <a:spLocks noGrp="1" noChangeArrowheads="1"/>
          </p:cNvSpPr>
          <p:nvPr>
            <p:ph type="body" idx="4294967295"/>
          </p:nvPr>
        </p:nvSpPr>
        <p:spPr>
          <a:xfrm>
            <a:off x="925513" y="1268413"/>
            <a:ext cx="7121525" cy="4159250"/>
          </a:xfrm>
        </p:spPr>
        <p:txBody>
          <a:bodyPr/>
          <a:lstStyle/>
          <a:p>
            <a:r>
              <a:rPr lang="en-US" altLang="en-US"/>
              <a:t>A program that acts as an intermediary between a user of a computer and the computer hardware</a:t>
            </a:r>
            <a:endParaRPr lang="en-US" altLang="en-US"/>
          </a:p>
          <a:p>
            <a:r>
              <a:rPr lang="en-US" altLang="en-US"/>
              <a:t>Operating system goals:</a:t>
            </a:r>
            <a:endParaRPr lang="en-US" altLang="en-US"/>
          </a:p>
          <a:p>
            <a:pPr lvl="1"/>
            <a:r>
              <a:rPr lang="en-US" altLang="en-US"/>
              <a:t>Execute user programs and make solving user problems easier</a:t>
            </a:r>
            <a:endParaRPr lang="en-US" altLang="en-US"/>
          </a:p>
          <a:p>
            <a:pPr lvl="1"/>
            <a:r>
              <a:rPr lang="en-US" altLang="en-US"/>
              <a:t>Make the computer system convenient to use</a:t>
            </a:r>
            <a:endParaRPr lang="en-US" altLang="en-US"/>
          </a:p>
          <a:p>
            <a:pPr lvl="1"/>
            <a:r>
              <a:rPr lang="en-US" altLang="en-US"/>
              <a:t>Use the computer hardware in an efficient manner</a:t>
            </a:r>
            <a:endParaRPr lang="en-US" altLang="en-US"/>
          </a:p>
        </p:txBody>
      </p:sp>
      <p:sp>
        <p:nvSpPr>
          <p:cNvPr id="2" name="Text Box 1"/>
          <p:cNvSpPr txBox="1"/>
          <p:nvPr/>
        </p:nvSpPr>
        <p:spPr>
          <a:xfrm>
            <a:off x="354965" y="266065"/>
            <a:ext cx="224790" cy="213995"/>
          </a:xfrm>
          <a:prstGeom prst="rect">
            <a:avLst/>
          </a:prstGeom>
          <a:solidFill>
            <a:srgbClr val="C00000"/>
          </a:solidFill>
        </p:spPr>
        <p:style>
          <a:lnRef idx="2">
            <a:schemeClr val="lt1"/>
          </a:lnRef>
          <a:fillRef idx="1">
            <a:schemeClr val="accent1"/>
          </a:fillRef>
          <a:effectRef idx="1">
            <a:schemeClr val="accent1"/>
          </a:effectRef>
          <a:fontRef idx="minor">
            <a:schemeClr val="lt1"/>
          </a:fontRef>
        </p:style>
        <p:txBody>
          <a:bodyPr wrap="square" rtlCol="0">
            <a:noAutofit/>
          </a:bodyPr>
          <a:p>
            <a:endParaRPr lang="en-US"/>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1319530" y="1440180"/>
              <a:ext cx="5958840" cy="74295"/>
            </p14:xfrm>
          </p:contentPart>
        </mc:Choice>
        <mc:Fallback xmlns="">
          <p:pic>
            <p:nvPicPr>
              <p:cNvPr id="4" name="Ink 3"/>
            </p:nvPicPr>
            <p:blipFill>
              <a:blip r:embed="rId2"/>
            </p:blipFill>
            <p:spPr>
              <a:xfrm>
                <a:off x="1319530" y="1440180"/>
                <a:ext cx="5958840" cy="7429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1392555" y="1697990"/>
              <a:ext cx="3791585" cy="102870"/>
            </p14:xfrm>
          </p:contentPart>
        </mc:Choice>
        <mc:Fallback xmlns="">
          <p:pic>
            <p:nvPicPr>
              <p:cNvPr id="5" name="Ink 4"/>
            </p:nvPicPr>
            <p:blipFill>
              <a:blip r:embed="rId4"/>
            </p:blipFill>
            <p:spPr>
              <a:xfrm>
                <a:off x="1392555" y="1697990"/>
                <a:ext cx="3791585" cy="102870"/>
              </a:xfrm>
              <a:prstGeom prst="rect"/>
            </p:spPr>
          </p:pic>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4294967295"/>
          </p:nvPr>
        </p:nvSpPr>
        <p:spPr>
          <a:xfrm>
            <a:off x="1676400" y="2888119"/>
            <a:ext cx="6660776" cy="1030738"/>
          </a:xfrm>
        </p:spPr>
        <p:txBody>
          <a:bodyPr/>
          <a:lstStyle/>
          <a:p>
            <a:pPr marL="457200" lvl="1" indent="0">
              <a:buNone/>
            </a:pPr>
            <a:r>
              <a:rPr lang="en-US" altLang="en-US" sz="3200" b="1" dirty="0">
                <a:solidFill>
                  <a:srgbClr val="006699"/>
                </a:solidFill>
                <a:latin typeface="+mj-lt"/>
              </a:rPr>
              <a:t>Computer System Architecture</a:t>
            </a:r>
            <a:endParaRPr lang="en-US" altLang="en-US" sz="3200" b="1" dirty="0">
              <a:solidFill>
                <a:srgbClr val="006699"/>
              </a:solidFill>
              <a:latin typeface="+mj-l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noChangeArrowheads="1"/>
          </p:cNvSpPr>
          <p:nvPr>
            <p:ph type="title" idx="4294967295"/>
          </p:nvPr>
        </p:nvSpPr>
        <p:spPr>
          <a:xfrm>
            <a:off x="1100138" y="227013"/>
            <a:ext cx="7399337" cy="558800"/>
          </a:xfrm>
        </p:spPr>
        <p:txBody>
          <a:bodyPr/>
          <a:lstStyle/>
          <a:p>
            <a:r>
              <a:rPr lang="en-US" altLang="en-US"/>
              <a:t>Computer-System Architecture</a:t>
            </a:r>
            <a:endParaRPr lang="en-US" altLang="en-US"/>
          </a:p>
        </p:txBody>
      </p:sp>
      <p:sp>
        <p:nvSpPr>
          <p:cNvPr id="48131" name="Content Placeholder 2"/>
          <p:cNvSpPr>
            <a:spLocks noGrp="1" noChangeArrowheads="1"/>
          </p:cNvSpPr>
          <p:nvPr>
            <p:ph idx="4294967295"/>
          </p:nvPr>
        </p:nvSpPr>
        <p:spPr>
          <a:xfrm>
            <a:off x="806450" y="1233488"/>
            <a:ext cx="7693025" cy="4867275"/>
          </a:xfrm>
        </p:spPr>
        <p:txBody>
          <a:bodyPr/>
          <a:lstStyle/>
          <a:p>
            <a:r>
              <a:rPr lang="en-US" altLang="en-US" dirty="0"/>
              <a:t>Most systems use a single general-purpose processor</a:t>
            </a:r>
            <a:endParaRPr lang="en-US" altLang="en-US" dirty="0"/>
          </a:p>
          <a:p>
            <a:pPr lvl="1"/>
            <a:r>
              <a:rPr lang="en-US" altLang="en-US" dirty="0"/>
              <a:t>Most systems have special-purpose processors as well</a:t>
            </a:r>
            <a:endParaRPr lang="en-US" altLang="en-US" sz="800" dirty="0"/>
          </a:p>
          <a:p>
            <a:r>
              <a:rPr lang="en-US" altLang="en-US" b="1" dirty="0">
                <a:solidFill>
                  <a:srgbClr val="006699"/>
                </a:solidFill>
                <a:latin typeface="+mj-lt"/>
              </a:rPr>
              <a:t>Multiprocessors</a:t>
            </a:r>
            <a:r>
              <a:rPr lang="en-US" altLang="en-US" dirty="0">
                <a:solidFill>
                  <a:srgbClr val="3366FF"/>
                </a:solidFill>
              </a:rPr>
              <a:t> </a:t>
            </a:r>
            <a:r>
              <a:rPr lang="en-US" altLang="en-US" dirty="0"/>
              <a:t>systems growing in use and importance</a:t>
            </a:r>
            <a:endParaRPr lang="en-US" altLang="en-US" dirty="0"/>
          </a:p>
          <a:p>
            <a:pPr lvl="1"/>
            <a:r>
              <a:rPr lang="en-US" altLang="en-US" dirty="0"/>
              <a:t>Also known as </a:t>
            </a:r>
            <a:r>
              <a:rPr lang="en-US" altLang="en-US" b="1" dirty="0">
                <a:solidFill>
                  <a:srgbClr val="006699"/>
                </a:solidFill>
                <a:latin typeface="+mj-lt"/>
              </a:rPr>
              <a:t>parallel systems</a:t>
            </a:r>
            <a:r>
              <a:rPr lang="en-US" altLang="en-US" dirty="0"/>
              <a:t>, </a:t>
            </a:r>
            <a:r>
              <a:rPr lang="en-US" altLang="en-US" b="1" dirty="0">
                <a:solidFill>
                  <a:srgbClr val="006699"/>
                </a:solidFill>
                <a:latin typeface="+mj-lt"/>
              </a:rPr>
              <a:t>tightly-coupled systems</a:t>
            </a:r>
            <a:endParaRPr lang="en-US" altLang="en-US" b="1" dirty="0">
              <a:solidFill>
                <a:srgbClr val="006699"/>
              </a:solidFill>
              <a:latin typeface="+mj-lt"/>
            </a:endParaRPr>
          </a:p>
          <a:p>
            <a:pPr lvl="1"/>
            <a:r>
              <a:rPr lang="en-US" altLang="en-US" dirty="0"/>
              <a:t>Advantages include:</a:t>
            </a:r>
            <a:endParaRPr lang="en-US" altLang="en-US" dirty="0"/>
          </a:p>
          <a:p>
            <a:pPr marL="1200150" lvl="2" indent="-342900">
              <a:buFont typeface="Arial" panose="020B0604020202020204" pitchFamily="34" charset="0"/>
              <a:buAutoNum type="arabicPeriod"/>
            </a:pPr>
            <a:r>
              <a:rPr lang="en-US" altLang="en-US" b="1" dirty="0">
                <a:solidFill>
                  <a:srgbClr val="006699"/>
                </a:solidFill>
                <a:latin typeface="+mj-lt"/>
              </a:rPr>
              <a:t>Increased throughput</a:t>
            </a:r>
            <a:endParaRPr lang="en-US" altLang="en-US" b="1" dirty="0">
              <a:solidFill>
                <a:srgbClr val="006699"/>
              </a:solidFill>
              <a:latin typeface="+mj-lt"/>
            </a:endParaRPr>
          </a:p>
          <a:p>
            <a:pPr marL="1200150" lvl="2" indent="-342900">
              <a:buFont typeface="Arial" panose="020B0604020202020204" pitchFamily="34" charset="0"/>
              <a:buAutoNum type="arabicPeriod"/>
            </a:pPr>
            <a:r>
              <a:rPr lang="en-US" altLang="en-US" b="1" dirty="0">
                <a:solidFill>
                  <a:srgbClr val="006699"/>
                </a:solidFill>
                <a:latin typeface="+mj-lt"/>
              </a:rPr>
              <a:t>Economy of scale</a:t>
            </a:r>
            <a:endParaRPr lang="en-US" altLang="en-US" b="1" dirty="0">
              <a:solidFill>
                <a:srgbClr val="006699"/>
              </a:solidFill>
              <a:latin typeface="+mj-lt"/>
            </a:endParaRPr>
          </a:p>
          <a:p>
            <a:pPr marL="1200150" lvl="2" indent="-342900">
              <a:buFont typeface="Arial" panose="020B0604020202020204" pitchFamily="34" charset="0"/>
              <a:buAutoNum type="arabicPeriod"/>
            </a:pPr>
            <a:r>
              <a:rPr lang="en-US" altLang="en-US" b="1" dirty="0">
                <a:solidFill>
                  <a:srgbClr val="006699"/>
                </a:solidFill>
                <a:latin typeface="+mj-lt"/>
              </a:rPr>
              <a:t>Increased reliability </a:t>
            </a:r>
            <a:r>
              <a:rPr lang="en-US" altLang="en-US" dirty="0"/>
              <a:t>– graceful degradation or fault tolerance</a:t>
            </a:r>
            <a:endParaRPr lang="en-US" altLang="en-US" dirty="0"/>
          </a:p>
          <a:p>
            <a:pPr lvl="1"/>
            <a:r>
              <a:rPr lang="en-US" altLang="en-US" dirty="0"/>
              <a:t>Two types:</a:t>
            </a:r>
            <a:endParaRPr lang="en-US" altLang="en-US" dirty="0"/>
          </a:p>
          <a:p>
            <a:pPr marL="1200150" lvl="2" indent="-342900">
              <a:buFont typeface="Arial" panose="020B0604020202020204" pitchFamily="34" charset="0"/>
              <a:buAutoNum type="arabicPeriod"/>
            </a:pPr>
            <a:r>
              <a:rPr lang="en-US" altLang="en-US" b="1" dirty="0">
                <a:solidFill>
                  <a:srgbClr val="006699"/>
                </a:solidFill>
                <a:latin typeface="+mj-lt"/>
              </a:rPr>
              <a:t>Asymmetric Multiprocessing</a:t>
            </a:r>
            <a:r>
              <a:rPr lang="en-US" altLang="en-US" b="1" dirty="0">
                <a:solidFill>
                  <a:srgbClr val="3366FF"/>
                </a:solidFill>
              </a:rPr>
              <a:t> </a:t>
            </a:r>
            <a:r>
              <a:rPr lang="en-US" altLang="en-US" dirty="0"/>
              <a:t>– each processor is assigned a specie task.</a:t>
            </a:r>
            <a:endParaRPr lang="en-US" altLang="en-US" dirty="0"/>
          </a:p>
          <a:p>
            <a:pPr marL="1200150" lvl="2" indent="-342900">
              <a:buFont typeface="Arial" panose="020B0604020202020204" pitchFamily="34" charset="0"/>
              <a:buAutoNum type="arabicPeriod"/>
            </a:pPr>
            <a:r>
              <a:rPr lang="en-US" altLang="en-US" b="1" dirty="0">
                <a:solidFill>
                  <a:srgbClr val="006699"/>
                </a:solidFill>
                <a:latin typeface="+mj-lt"/>
              </a:rPr>
              <a:t>Symmetric Multiprocessing </a:t>
            </a:r>
            <a:r>
              <a:rPr lang="en-US" altLang="en-US" dirty="0"/>
              <a:t>– each processor performs all tasks</a:t>
            </a:r>
            <a:endParaRPr lang="en-US" altLang="en-US" dirty="0"/>
          </a:p>
          <a:p>
            <a:pPr marL="1200150" lvl="2" indent="-342900">
              <a:buFont typeface="Webdings" panose="05030102010509060703" pitchFamily="18" charset="2"/>
              <a:buNone/>
            </a:pPr>
            <a:endParaRPr lang="en-US" altLang="en-US" dirty="0">
              <a:solidFill>
                <a:srgbClr val="3366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endParaRPr lang="en-US" altLang="en-US" sz="3000"/>
          </a:p>
        </p:txBody>
      </p:sp>
      <p:pic>
        <p:nvPicPr>
          <p:cNvPr id="5017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66938" y="1822450"/>
            <a:ext cx="5051425"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noChangeArrowheads="1"/>
          </p:cNvSpPr>
          <p:nvPr>
            <p:ph type="title"/>
          </p:nvPr>
        </p:nvSpPr>
        <p:spPr>
          <a:xfrm>
            <a:off x="457200" y="204788"/>
            <a:ext cx="8070850" cy="576262"/>
          </a:xfrm>
        </p:spPr>
        <p:txBody>
          <a:bodyPr/>
          <a:lstStyle/>
          <a:p>
            <a:r>
              <a:rPr lang="en-US" altLang="en-US" dirty="0"/>
              <a:t>Dual-Core Design</a:t>
            </a:r>
            <a:endParaRPr lang="en-US" altLang="en-US" dirty="0"/>
          </a:p>
        </p:txBody>
      </p:sp>
      <p:sp>
        <p:nvSpPr>
          <p:cNvPr id="52227" name="Content Placeholder 1"/>
          <p:cNvSpPr>
            <a:spLocks noGrp="1" noChangeArrowheads="1"/>
          </p:cNvSpPr>
          <p:nvPr>
            <p:ph sz="half" idx="1"/>
          </p:nvPr>
        </p:nvSpPr>
        <p:spPr>
          <a:xfrm>
            <a:off x="854075" y="1108076"/>
            <a:ext cx="6921313" cy="1216772"/>
          </a:xfrm>
        </p:spPr>
        <p:txBody>
          <a:bodyPr/>
          <a:lstStyle/>
          <a:p>
            <a:r>
              <a:rPr lang="en-US" altLang="en-US" sz="1800" dirty="0"/>
              <a:t>Multi-chip and </a:t>
            </a:r>
            <a:r>
              <a:rPr lang="en-US" altLang="en-US" sz="1800" b="1" dirty="0">
                <a:solidFill>
                  <a:srgbClr val="006699"/>
                </a:solidFill>
                <a:latin typeface="+mj-lt"/>
              </a:rPr>
              <a:t>multicore</a:t>
            </a:r>
            <a:endParaRPr lang="en-US" altLang="en-US" sz="1800" b="1" dirty="0">
              <a:solidFill>
                <a:srgbClr val="006699"/>
              </a:solidFill>
              <a:latin typeface="+mj-lt"/>
            </a:endParaRPr>
          </a:p>
          <a:p>
            <a:r>
              <a:rPr lang="en-US" altLang="en-US" sz="1800" dirty="0"/>
              <a:t>Systems containing all  chips</a:t>
            </a:r>
            <a:endParaRPr lang="en-US" altLang="en-US" sz="1800" b="1" dirty="0">
              <a:solidFill>
                <a:srgbClr val="3366FF"/>
              </a:solidFill>
            </a:endParaRPr>
          </a:p>
          <a:p>
            <a:pPr lvl="1"/>
            <a:r>
              <a:rPr lang="en-US" altLang="en-US" sz="1800" dirty="0"/>
              <a:t>Chassis containing multiple separate systems</a:t>
            </a:r>
            <a:endParaRPr lang="en-US" altLang="en-US" sz="1800" dirty="0"/>
          </a:p>
          <a:p>
            <a:pPr lvl="1"/>
            <a:endParaRPr lang="en-US" altLang="en-US" dirty="0"/>
          </a:p>
        </p:txBody>
      </p:sp>
      <p:pic>
        <p:nvPicPr>
          <p:cNvPr id="5222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1056" y="2388259"/>
            <a:ext cx="4039281" cy="360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noChangeArrowheads="1"/>
          </p:cNvSpPr>
          <p:nvPr>
            <p:ph type="title"/>
          </p:nvPr>
        </p:nvSpPr>
        <p:spPr>
          <a:xfrm>
            <a:off x="923925" y="84138"/>
            <a:ext cx="8035925" cy="709612"/>
          </a:xfrm>
        </p:spPr>
        <p:txBody>
          <a:bodyPr/>
          <a:lstStyle/>
          <a:p>
            <a:r>
              <a:rPr lang="en-US" altLang="en-US"/>
              <a:t>Non-Uniform Memory Access System</a:t>
            </a:r>
            <a:endParaRPr lang="en-US" altLang="en-US"/>
          </a:p>
        </p:txBody>
      </p:sp>
      <p:pic>
        <p:nvPicPr>
          <p:cNvPr id="5427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noChangeArrowheads="1"/>
          </p:cNvSpPr>
          <p:nvPr>
            <p:ph type="title" idx="4294967295"/>
          </p:nvPr>
        </p:nvSpPr>
        <p:spPr>
          <a:xfrm>
            <a:off x="457200" y="211138"/>
            <a:ext cx="8034338" cy="576262"/>
          </a:xfrm>
        </p:spPr>
        <p:txBody>
          <a:bodyPr/>
          <a:lstStyle/>
          <a:p>
            <a:r>
              <a:rPr lang="en-US" altLang="en-US"/>
              <a:t>Clustered Systems</a:t>
            </a:r>
            <a:endParaRPr lang="en-US" altLang="en-US"/>
          </a:p>
        </p:txBody>
      </p:sp>
      <p:sp>
        <p:nvSpPr>
          <p:cNvPr id="55299" name="Content Placeholder 2"/>
          <p:cNvSpPr>
            <a:spLocks noGrp="1" noChangeArrowheads="1"/>
          </p:cNvSpPr>
          <p:nvPr>
            <p:ph idx="4294967295"/>
          </p:nvPr>
        </p:nvSpPr>
        <p:spPr/>
        <p:txBody>
          <a:bodyPr/>
          <a:lstStyle/>
          <a:p>
            <a:r>
              <a:rPr lang="en-US" altLang="en-US" dirty="0"/>
              <a:t>Like multiprocessor systems, but multiple systems working together</a:t>
            </a:r>
            <a:endParaRPr lang="en-US" altLang="en-US" dirty="0"/>
          </a:p>
          <a:p>
            <a:pPr lvl="1"/>
            <a:r>
              <a:rPr lang="en-US" altLang="en-US" dirty="0"/>
              <a:t>Usually sharing storage via a </a:t>
            </a:r>
            <a:r>
              <a:rPr lang="en-US" altLang="en-US" b="1" dirty="0">
                <a:solidFill>
                  <a:srgbClr val="006699"/>
                </a:solidFill>
                <a:latin typeface="+mj-lt"/>
              </a:rPr>
              <a:t>storage-area network </a:t>
            </a:r>
            <a:r>
              <a:rPr lang="en-US" altLang="en-US" dirty="0"/>
              <a:t>(</a:t>
            </a:r>
            <a:r>
              <a:rPr lang="en-US" altLang="en-US" b="1" dirty="0">
                <a:solidFill>
                  <a:srgbClr val="006699"/>
                </a:solidFill>
                <a:latin typeface="+mj-lt"/>
              </a:rPr>
              <a:t>SAN</a:t>
            </a:r>
            <a:r>
              <a:rPr lang="en-US" altLang="en-US" dirty="0"/>
              <a:t>)</a:t>
            </a:r>
            <a:endParaRPr lang="en-US" altLang="en-US" dirty="0"/>
          </a:p>
          <a:p>
            <a:pPr lvl="1"/>
            <a:r>
              <a:rPr lang="en-US" altLang="en-US" dirty="0"/>
              <a:t>Provides a </a:t>
            </a:r>
            <a:r>
              <a:rPr lang="en-US" altLang="en-US" b="1" dirty="0">
                <a:solidFill>
                  <a:srgbClr val="006699"/>
                </a:solidFill>
                <a:latin typeface="+mj-lt"/>
              </a:rPr>
              <a:t>high-availability</a:t>
            </a:r>
            <a:r>
              <a:rPr lang="en-US" altLang="en-US" b="1" dirty="0"/>
              <a:t> </a:t>
            </a:r>
            <a:r>
              <a:rPr lang="en-US" altLang="en-US" dirty="0"/>
              <a:t>service which survives failures</a:t>
            </a:r>
            <a:endParaRPr lang="en-US" altLang="en-US" dirty="0"/>
          </a:p>
          <a:p>
            <a:pPr lvl="2"/>
            <a:r>
              <a:rPr lang="en-US" altLang="en-US" b="1" dirty="0">
                <a:solidFill>
                  <a:srgbClr val="006699"/>
                </a:solidFill>
                <a:latin typeface="+mj-lt"/>
              </a:rPr>
              <a:t>Asymmetric clustering </a:t>
            </a:r>
            <a:r>
              <a:rPr lang="en-US" altLang="en-US" dirty="0"/>
              <a:t>has one machine in hot-standby mode</a:t>
            </a:r>
            <a:endParaRPr lang="en-US" altLang="en-US" dirty="0"/>
          </a:p>
          <a:p>
            <a:pPr lvl="2"/>
            <a:r>
              <a:rPr lang="en-US" altLang="en-US" b="1" dirty="0">
                <a:solidFill>
                  <a:srgbClr val="006699"/>
                </a:solidFill>
                <a:latin typeface="+mj-lt"/>
              </a:rPr>
              <a:t>Symmetric clustering </a:t>
            </a:r>
            <a:r>
              <a:rPr lang="en-US" altLang="en-US" dirty="0"/>
              <a:t>has multiple nodes running applications, monitoring each other</a:t>
            </a:r>
            <a:endParaRPr lang="en-US" altLang="en-US" dirty="0"/>
          </a:p>
          <a:p>
            <a:pPr lvl="1"/>
            <a:r>
              <a:rPr lang="en-US" altLang="en-US" dirty="0"/>
              <a:t>Some clusters are for </a:t>
            </a:r>
            <a:r>
              <a:rPr lang="en-US" altLang="en-US" b="1" dirty="0">
                <a:solidFill>
                  <a:srgbClr val="006699"/>
                </a:solidFill>
                <a:latin typeface="+mj-lt"/>
              </a:rPr>
              <a:t>high-performance computing </a:t>
            </a:r>
            <a:r>
              <a:rPr lang="en-US" altLang="en-US" dirty="0"/>
              <a:t>(</a:t>
            </a:r>
            <a:r>
              <a:rPr lang="en-US" altLang="en-US" b="1" dirty="0">
                <a:solidFill>
                  <a:srgbClr val="006699"/>
                </a:solidFill>
                <a:latin typeface="+mj-lt"/>
              </a:rPr>
              <a:t>HPC</a:t>
            </a:r>
            <a:r>
              <a:rPr lang="en-US" altLang="en-US" dirty="0"/>
              <a:t>)</a:t>
            </a:r>
            <a:endParaRPr lang="en-US" altLang="en-US" dirty="0"/>
          </a:p>
          <a:p>
            <a:pPr lvl="2"/>
            <a:r>
              <a:rPr lang="en-US" altLang="en-US" dirty="0"/>
              <a:t>Applications must be written to use </a:t>
            </a:r>
            <a:r>
              <a:rPr lang="en-US" altLang="en-US" b="1" dirty="0">
                <a:solidFill>
                  <a:srgbClr val="006699"/>
                </a:solidFill>
                <a:latin typeface="+mj-lt"/>
              </a:rPr>
              <a:t>parallelization</a:t>
            </a:r>
            <a:endParaRPr lang="en-US" altLang="en-US" b="1" dirty="0">
              <a:solidFill>
                <a:srgbClr val="006699"/>
              </a:solidFill>
              <a:latin typeface="+mj-lt"/>
            </a:endParaRPr>
          </a:p>
          <a:p>
            <a:pPr lvl="1"/>
            <a:r>
              <a:rPr lang="en-US" altLang="en-US" dirty="0"/>
              <a:t>Some have</a:t>
            </a:r>
            <a:r>
              <a:rPr lang="en-US" altLang="en-US" b="1" dirty="0">
                <a:solidFill>
                  <a:srgbClr val="3366FF"/>
                </a:solidFill>
              </a:rPr>
              <a:t> </a:t>
            </a:r>
            <a:r>
              <a:rPr lang="en-US" altLang="en-US" b="1" dirty="0">
                <a:solidFill>
                  <a:srgbClr val="006699"/>
                </a:solidFill>
                <a:latin typeface="+mj-lt"/>
              </a:rPr>
              <a:t>distributed lock manager </a:t>
            </a:r>
            <a:r>
              <a:rPr lang="en-US" altLang="en-US" dirty="0"/>
              <a:t>(</a:t>
            </a:r>
            <a:r>
              <a:rPr lang="en-US" altLang="en-US" b="1" dirty="0">
                <a:solidFill>
                  <a:srgbClr val="006699"/>
                </a:solidFill>
                <a:latin typeface="+mj-lt"/>
              </a:rPr>
              <a:t>DLM</a:t>
            </a:r>
            <a:r>
              <a:rPr lang="en-US" altLang="en-US" dirty="0"/>
              <a:t>) to avoid conflicting operations</a:t>
            </a:r>
            <a:endParaRPr lang="en-US"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noChangeArrowheads="1"/>
          </p:cNvSpPr>
          <p:nvPr>
            <p:ph type="title" idx="4294967295"/>
          </p:nvPr>
        </p:nvSpPr>
        <p:spPr>
          <a:xfrm>
            <a:off x="457200" y="207963"/>
            <a:ext cx="8061325" cy="576262"/>
          </a:xfrm>
        </p:spPr>
        <p:txBody>
          <a:bodyPr/>
          <a:lstStyle/>
          <a:p>
            <a:r>
              <a:rPr lang="en-US" altLang="en-US"/>
              <a:t>Clustered Systems</a:t>
            </a:r>
            <a:endParaRPr lang="en-US" altLang="en-US"/>
          </a:p>
        </p:txBody>
      </p:sp>
      <p:pic>
        <p:nvPicPr>
          <p:cNvPr id="5734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27275" y="2058988"/>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noChangeArrowheads="1"/>
          </p:cNvSpPr>
          <p:nvPr>
            <p:ph type="title"/>
          </p:nvPr>
        </p:nvSpPr>
        <p:spPr>
          <a:xfrm>
            <a:off x="457200" y="222250"/>
            <a:ext cx="8015288" cy="576263"/>
          </a:xfrm>
        </p:spPr>
        <p:txBody>
          <a:bodyPr/>
          <a:lstStyle/>
          <a:p>
            <a:r>
              <a:rPr lang="en-US" altLang="en-US"/>
              <a:t>PC Motherboard</a:t>
            </a:r>
            <a:endParaRPr lang="en-US" altLang="en-US"/>
          </a:p>
        </p:txBody>
      </p:sp>
      <p:pic>
        <p:nvPicPr>
          <p:cNvPr id="58371" name="Picture 5"/>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820738" y="1046163"/>
            <a:ext cx="6867525" cy="5349875"/>
          </a:xfr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4294967295"/>
          </p:nvPr>
        </p:nvSpPr>
        <p:spPr>
          <a:xfrm>
            <a:off x="1446306" y="2888119"/>
            <a:ext cx="7016376" cy="1030738"/>
          </a:xfrm>
        </p:spPr>
        <p:txBody>
          <a:bodyPr/>
          <a:lstStyle/>
          <a:p>
            <a:pPr marL="457200" lvl="1" indent="0">
              <a:buNone/>
            </a:pPr>
            <a:r>
              <a:rPr lang="en-US" altLang="en-US" sz="3200" b="1" dirty="0">
                <a:solidFill>
                  <a:srgbClr val="006699"/>
                </a:solidFill>
                <a:latin typeface="+mj-lt"/>
              </a:rPr>
              <a:t>Computer System Environments</a:t>
            </a:r>
            <a:endParaRPr lang="en-US" altLang="en-US" sz="3200" b="1" dirty="0">
              <a:solidFill>
                <a:srgbClr val="006699"/>
              </a:solidFill>
              <a:latin typeface="+mj-l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noChangeArrowheads="1"/>
          </p:cNvSpPr>
          <p:nvPr>
            <p:ph type="title" idx="4294967295"/>
          </p:nvPr>
        </p:nvSpPr>
        <p:spPr>
          <a:xfrm>
            <a:off x="960668" y="171450"/>
            <a:ext cx="8016875" cy="622300"/>
          </a:xfrm>
        </p:spPr>
        <p:txBody>
          <a:bodyPr/>
          <a:lstStyle/>
          <a:p>
            <a:r>
              <a:rPr lang="en-US" altLang="en-US" sz="3000" dirty="0"/>
              <a:t>Computing Environments</a:t>
            </a:r>
            <a:endParaRPr lang="en-US" altLang="en-US" sz="3000" dirty="0"/>
          </a:p>
        </p:txBody>
      </p:sp>
      <p:sp>
        <p:nvSpPr>
          <p:cNvPr id="100355" name="Content Placeholder 2"/>
          <p:cNvSpPr>
            <a:spLocks noGrp="1" noChangeArrowheads="1"/>
          </p:cNvSpPr>
          <p:nvPr>
            <p:ph idx="4294967295"/>
          </p:nvPr>
        </p:nvSpPr>
        <p:spPr>
          <a:xfrm>
            <a:off x="819151" y="1296988"/>
            <a:ext cx="6506936" cy="4145869"/>
          </a:xfrm>
        </p:spPr>
        <p:txBody>
          <a:bodyPr/>
          <a:lstStyle/>
          <a:p>
            <a:r>
              <a:rPr lang="en-US" altLang="en-US" dirty="0"/>
              <a:t>Traditional</a:t>
            </a:r>
            <a:endParaRPr lang="en-US" altLang="en-US" dirty="0"/>
          </a:p>
          <a:p>
            <a:r>
              <a:rPr lang="en-US" altLang="en-US" dirty="0"/>
              <a:t>Mobile</a:t>
            </a:r>
            <a:endParaRPr lang="en-US" altLang="en-US" dirty="0"/>
          </a:p>
          <a:p>
            <a:r>
              <a:rPr lang="en-US" altLang="en-US" dirty="0"/>
              <a:t>Client Server</a:t>
            </a:r>
            <a:endParaRPr lang="en-US" altLang="en-US" dirty="0"/>
          </a:p>
          <a:p>
            <a:r>
              <a:rPr lang="en-US" altLang="en-US" dirty="0"/>
              <a:t>Peer-to-Peer</a:t>
            </a:r>
            <a:endParaRPr lang="en-US" altLang="en-US" dirty="0"/>
          </a:p>
          <a:p>
            <a:r>
              <a:rPr lang="en-US" altLang="en-US" dirty="0"/>
              <a:t>Cloud computing</a:t>
            </a:r>
            <a:endParaRPr lang="en-US" altLang="en-US" dirty="0"/>
          </a:p>
          <a:p>
            <a:r>
              <a:rPr lang="en-US" altLang="en-US" dirty="0"/>
              <a:t>Real-time Embedded</a:t>
            </a:r>
            <a:endParaRPr lang="en-US" altLang="en-US" dirty="0"/>
          </a:p>
          <a:p>
            <a:endParaRPr lang="en-US"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1041400" y="201613"/>
            <a:ext cx="7532688" cy="576262"/>
          </a:xfrm>
        </p:spPr>
        <p:txBody>
          <a:bodyPr/>
          <a:lstStyle/>
          <a:p>
            <a:pPr eaLnBrk="1" hangingPunct="1"/>
            <a:r>
              <a:rPr lang="en-US" altLang="en-US"/>
              <a:t>Computer System Structure</a:t>
            </a:r>
            <a:endParaRPr lang="en-US" altLang="en-US"/>
          </a:p>
        </p:txBody>
      </p:sp>
      <p:sp>
        <p:nvSpPr>
          <p:cNvPr id="11267" name="Rectangle 3"/>
          <p:cNvSpPr>
            <a:spLocks noGrp="1" noChangeArrowheads="1"/>
          </p:cNvSpPr>
          <p:nvPr>
            <p:ph type="body" idx="4294967295"/>
          </p:nvPr>
        </p:nvSpPr>
        <p:spPr>
          <a:xfrm>
            <a:off x="801688" y="1204913"/>
            <a:ext cx="7772400" cy="4483100"/>
          </a:xfrm>
        </p:spPr>
        <p:txBody>
          <a:bodyPr/>
          <a:lstStyle/>
          <a:p>
            <a:r>
              <a:rPr lang="en-US" altLang="en-US"/>
              <a:t>Computer system can be divided into four components:</a:t>
            </a:r>
            <a:endParaRPr lang="en-US" altLang="en-US"/>
          </a:p>
          <a:p>
            <a:pPr lvl="1"/>
            <a:r>
              <a:rPr lang="en-US" altLang="en-US"/>
              <a:t>Hardware – provides basic computing resources</a:t>
            </a:r>
            <a:endParaRPr lang="en-US" altLang="en-US"/>
          </a:p>
          <a:p>
            <a:pPr lvl="2"/>
            <a:r>
              <a:rPr lang="en-US" altLang="en-US"/>
              <a:t>CPU, memory, I/O devices</a:t>
            </a:r>
            <a:endParaRPr lang="en-US" altLang="en-US"/>
          </a:p>
          <a:p>
            <a:pPr lvl="1"/>
            <a:r>
              <a:rPr lang="en-US" altLang="en-US"/>
              <a:t>Operating system</a:t>
            </a:r>
            <a:endParaRPr lang="en-US" altLang="en-US"/>
          </a:p>
          <a:p>
            <a:pPr lvl="2"/>
            <a:r>
              <a:rPr lang="en-US" altLang="en-US"/>
              <a:t>Controls and coordinates use of hardware among various applications and users</a:t>
            </a:r>
            <a:endParaRPr lang="en-US" altLang="en-US"/>
          </a:p>
          <a:p>
            <a:pPr lvl="1"/>
            <a:r>
              <a:rPr lang="en-US" altLang="en-US"/>
              <a:t>Application programs – define the ways in which the system resources are used to solve the computing problems of the users</a:t>
            </a:r>
            <a:endParaRPr lang="en-US" altLang="en-US"/>
          </a:p>
          <a:p>
            <a:pPr lvl="2"/>
            <a:r>
              <a:rPr lang="en-US" altLang="en-US"/>
              <a:t>Word processors, compilers, web browsers, database systems, video games</a:t>
            </a:r>
            <a:endParaRPr lang="en-US" altLang="en-US"/>
          </a:p>
          <a:p>
            <a:pPr lvl="1"/>
            <a:r>
              <a:rPr lang="en-US" altLang="en-US"/>
              <a:t>Users</a:t>
            </a:r>
            <a:endParaRPr lang="en-US" altLang="en-US"/>
          </a:p>
          <a:p>
            <a:pPr lvl="2"/>
            <a:r>
              <a:rPr lang="en-US" altLang="en-US"/>
              <a:t>People, machines, other computers</a:t>
            </a:r>
            <a:endParaRPr lang="en-US" altLang="en-US"/>
          </a:p>
        </p:txBody>
      </p:sp>
      <p:sp>
        <p:nvSpPr>
          <p:cNvPr id="2" name="Text Box 1"/>
          <p:cNvSpPr txBox="1"/>
          <p:nvPr/>
        </p:nvSpPr>
        <p:spPr>
          <a:xfrm>
            <a:off x="354965" y="266065"/>
            <a:ext cx="224790" cy="213995"/>
          </a:xfrm>
          <a:prstGeom prst="rect">
            <a:avLst/>
          </a:prstGeom>
          <a:solidFill>
            <a:srgbClr val="C00000"/>
          </a:solidFill>
        </p:spPr>
        <p:style>
          <a:lnRef idx="2">
            <a:schemeClr val="lt1"/>
          </a:lnRef>
          <a:fillRef idx="1">
            <a:schemeClr val="accent1"/>
          </a:fillRef>
          <a:effectRef idx="1">
            <a:schemeClr val="accent1"/>
          </a:effectRef>
          <a:fontRef idx="minor">
            <a:schemeClr val="lt1"/>
          </a:fontRef>
        </p:style>
        <p:txBody>
          <a:bodyPr wrap="square" rtlCol="0">
            <a:noAutofit/>
          </a:bodyPr>
          <a:p>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noChangeArrowheads="1"/>
          </p:cNvSpPr>
          <p:nvPr>
            <p:ph type="title" idx="4294967295"/>
          </p:nvPr>
        </p:nvSpPr>
        <p:spPr>
          <a:xfrm>
            <a:off x="960668" y="171450"/>
            <a:ext cx="8016875" cy="622300"/>
          </a:xfrm>
        </p:spPr>
        <p:txBody>
          <a:bodyPr/>
          <a:lstStyle/>
          <a:p>
            <a:r>
              <a:rPr lang="en-US" altLang="en-US" sz="3000" dirty="0"/>
              <a:t>Traditional</a:t>
            </a:r>
            <a:endParaRPr lang="en-US" altLang="en-US" sz="3000" dirty="0"/>
          </a:p>
        </p:txBody>
      </p:sp>
      <p:sp>
        <p:nvSpPr>
          <p:cNvPr id="100355" name="Content Placeholder 2"/>
          <p:cNvSpPr>
            <a:spLocks noGrp="1" noChangeArrowheads="1"/>
          </p:cNvSpPr>
          <p:nvPr>
            <p:ph idx="4294967295"/>
          </p:nvPr>
        </p:nvSpPr>
        <p:spPr>
          <a:xfrm>
            <a:off x="819151" y="1296988"/>
            <a:ext cx="6506936" cy="4145869"/>
          </a:xfrm>
        </p:spPr>
        <p:txBody>
          <a:bodyPr/>
          <a:lstStyle/>
          <a:p>
            <a:r>
              <a:rPr lang="en-US" altLang="en-US" dirty="0"/>
              <a:t>Stand-alone general-purpose machines</a:t>
            </a:r>
            <a:endParaRPr lang="en-US" altLang="en-US" dirty="0"/>
          </a:p>
          <a:p>
            <a:r>
              <a:rPr lang="en-US" altLang="en-US" dirty="0"/>
              <a:t>But blurred as most systems interconnect with others (i.e., the Internet)</a:t>
            </a:r>
            <a:endParaRPr lang="en-US" altLang="en-US" dirty="0"/>
          </a:p>
          <a:p>
            <a:r>
              <a:rPr lang="en-US" altLang="en-US" b="1" dirty="0">
                <a:solidFill>
                  <a:srgbClr val="006699"/>
                </a:solidFill>
                <a:latin typeface="+mj-lt"/>
              </a:rPr>
              <a:t>Portals</a:t>
            </a:r>
            <a:r>
              <a:rPr lang="en-US" altLang="en-US" dirty="0"/>
              <a:t> provide web access to internal systems</a:t>
            </a:r>
            <a:endParaRPr lang="en-US" altLang="en-US" dirty="0"/>
          </a:p>
          <a:p>
            <a:r>
              <a:rPr lang="en-US" altLang="en-US" b="1" dirty="0">
                <a:solidFill>
                  <a:srgbClr val="006699"/>
                </a:solidFill>
                <a:latin typeface="+mj-lt"/>
              </a:rPr>
              <a:t>Network computers </a:t>
            </a:r>
            <a:r>
              <a:rPr lang="en-US" altLang="en-US" dirty="0"/>
              <a:t>(</a:t>
            </a:r>
            <a:r>
              <a:rPr lang="en-US" altLang="en-US" b="1" dirty="0">
                <a:solidFill>
                  <a:srgbClr val="006699"/>
                </a:solidFill>
                <a:latin typeface="+mj-lt"/>
              </a:rPr>
              <a:t>thin clients</a:t>
            </a:r>
            <a:r>
              <a:rPr lang="en-US" altLang="en-US" dirty="0"/>
              <a:t>) are like Web terminals</a:t>
            </a:r>
            <a:endParaRPr lang="en-US" altLang="en-US" dirty="0"/>
          </a:p>
          <a:p>
            <a:r>
              <a:rPr lang="en-US" altLang="en-US" dirty="0"/>
              <a:t>Mobile computers interconnect via </a:t>
            </a:r>
            <a:r>
              <a:rPr lang="en-US" altLang="en-US" b="1" dirty="0">
                <a:solidFill>
                  <a:srgbClr val="006699"/>
                </a:solidFill>
                <a:latin typeface="+mj-lt"/>
              </a:rPr>
              <a:t>wireless networks</a:t>
            </a:r>
            <a:endParaRPr lang="en-US" altLang="en-US" b="1" dirty="0">
              <a:solidFill>
                <a:srgbClr val="006699"/>
              </a:solidFill>
              <a:latin typeface="+mj-lt"/>
            </a:endParaRPr>
          </a:p>
          <a:p>
            <a:r>
              <a:rPr lang="en-US" altLang="en-US" dirty="0"/>
              <a:t>Networking becoming ubiquitous – even home systems use </a:t>
            </a:r>
            <a:r>
              <a:rPr lang="en-US" altLang="en-US" b="1" dirty="0">
                <a:solidFill>
                  <a:srgbClr val="006699"/>
                </a:solidFill>
                <a:latin typeface="+mj-lt"/>
              </a:rPr>
              <a:t>firewalls</a:t>
            </a:r>
            <a:r>
              <a:rPr lang="en-US" altLang="en-US" dirty="0"/>
              <a:t> to protect home computers from Internet attacks</a:t>
            </a:r>
            <a:endParaRPr lang="en-US"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noChangeArrowheads="1"/>
          </p:cNvSpPr>
          <p:nvPr>
            <p:ph type="title" idx="4294967295"/>
          </p:nvPr>
        </p:nvSpPr>
        <p:spPr>
          <a:xfrm>
            <a:off x="476250" y="217488"/>
            <a:ext cx="8537575" cy="576262"/>
          </a:xfrm>
        </p:spPr>
        <p:txBody>
          <a:bodyPr/>
          <a:lstStyle/>
          <a:p>
            <a:r>
              <a:rPr lang="en-US" altLang="en-US" dirty="0"/>
              <a:t>Mobile</a:t>
            </a:r>
            <a:endParaRPr lang="en-US" altLang="en-US" dirty="0"/>
          </a:p>
        </p:txBody>
      </p:sp>
      <p:sp>
        <p:nvSpPr>
          <p:cNvPr id="101379" name="Content Placeholder 2"/>
          <p:cNvSpPr>
            <a:spLocks noGrp="1" noChangeArrowheads="1"/>
          </p:cNvSpPr>
          <p:nvPr>
            <p:ph idx="4294967295"/>
          </p:nvPr>
        </p:nvSpPr>
        <p:spPr>
          <a:xfrm>
            <a:off x="811213" y="1209674"/>
            <a:ext cx="7026501" cy="4178756"/>
          </a:xfrm>
        </p:spPr>
        <p:txBody>
          <a:bodyPr/>
          <a:lstStyle/>
          <a:p>
            <a:r>
              <a:rPr lang="en-US" altLang="en-US" dirty="0"/>
              <a:t>Handheld smartphones, tablets, etc.</a:t>
            </a:r>
            <a:endParaRPr lang="en-US" altLang="en-US" dirty="0"/>
          </a:p>
          <a:p>
            <a:r>
              <a:rPr lang="en-US" altLang="en-US" dirty="0"/>
              <a:t>What is the functional difference between them and a “traditional” laptop?</a:t>
            </a:r>
            <a:endParaRPr lang="en-US" altLang="en-US" dirty="0"/>
          </a:p>
          <a:p>
            <a:r>
              <a:rPr lang="en-US" altLang="en-US" dirty="0"/>
              <a:t>Extra feature – more OS features (GPS, gyroscope)</a:t>
            </a:r>
            <a:endParaRPr lang="en-US" altLang="en-US" dirty="0"/>
          </a:p>
          <a:p>
            <a:r>
              <a:rPr lang="en-US" altLang="en-US" dirty="0"/>
              <a:t>Allows new types of apps like </a:t>
            </a:r>
            <a:r>
              <a:rPr lang="en-US" altLang="en-US" b="1" i="1" dirty="0"/>
              <a:t>augmented reality</a:t>
            </a:r>
            <a:endParaRPr lang="en-US" altLang="en-US" b="1" i="1" dirty="0"/>
          </a:p>
          <a:p>
            <a:r>
              <a:rPr lang="en-US" altLang="en-US" dirty="0"/>
              <a:t>Use IEEE 802.11 wireless, or cellular data networks for connectivity</a:t>
            </a:r>
            <a:endParaRPr lang="en-US" altLang="en-US" dirty="0"/>
          </a:p>
          <a:p>
            <a:r>
              <a:rPr lang="en-US" altLang="en-US" dirty="0"/>
              <a:t>Leaders are </a:t>
            </a:r>
            <a:r>
              <a:rPr lang="en-US" altLang="en-US" b="1" dirty="0">
                <a:solidFill>
                  <a:srgbClr val="006699"/>
                </a:solidFill>
                <a:latin typeface="+mj-lt"/>
              </a:rPr>
              <a:t>Apple iOS </a:t>
            </a:r>
            <a:r>
              <a:rPr lang="en-US" altLang="en-US" dirty="0"/>
              <a:t>and </a:t>
            </a:r>
            <a:r>
              <a:rPr lang="en-US" altLang="en-US" b="1" dirty="0">
                <a:solidFill>
                  <a:srgbClr val="006699"/>
                </a:solidFill>
                <a:latin typeface="+mj-lt"/>
              </a:rPr>
              <a:t>Google Android</a:t>
            </a:r>
            <a:endParaRPr lang="en-US" altLang="en-US" b="1" dirty="0">
              <a:solidFill>
                <a:srgbClr val="006699"/>
              </a:solidFill>
              <a:latin typeface="+mj-l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a:t>
            </a:r>
            <a:endParaRPr lang="en-US" altLang="en-US" sz="2800" dirty="0"/>
          </a:p>
        </p:txBody>
      </p:sp>
      <p:sp>
        <p:nvSpPr>
          <p:cNvPr id="102403" name="Rectangle 4"/>
          <p:cNvSpPr>
            <a:spLocks noChangeArrowheads="1"/>
          </p:cNvSpPr>
          <p:nvPr/>
        </p:nvSpPr>
        <p:spPr bwMode="auto">
          <a:xfrm>
            <a:off x="755650" y="1166813"/>
            <a:ext cx="77343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itchFamily="2"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itchFamily="2"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2"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2"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2"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9pPr>
          </a:lstStyle>
          <a:p>
            <a:pPr>
              <a:lnSpc>
                <a:spcPct val="90000"/>
              </a:lnSpc>
              <a:buSzPct val="90000"/>
            </a:pPr>
            <a:r>
              <a:rPr lang="en-US" altLang="en-US" dirty="0"/>
              <a:t>Client-Server Computing</a:t>
            </a:r>
            <a:endParaRPr lang="en-US" altLang="en-US" dirty="0"/>
          </a:p>
          <a:p>
            <a:pPr lvl="1">
              <a:lnSpc>
                <a:spcPct val="90000"/>
              </a:lnSpc>
              <a:buSzPct val="80000"/>
            </a:pPr>
            <a:r>
              <a:rPr lang="en-US" altLang="en-US" dirty="0"/>
              <a:t>Dumb terminals supplanted by smart PCs</a:t>
            </a:r>
            <a:endParaRPr lang="en-US" altLang="en-US" dirty="0"/>
          </a:p>
          <a:p>
            <a:pPr lvl="1">
              <a:lnSpc>
                <a:spcPct val="90000"/>
              </a:lnSpc>
              <a:buSzPct val="80000"/>
            </a:pPr>
            <a:r>
              <a:rPr lang="en-US" altLang="en-US" dirty="0"/>
              <a:t>Many systems now </a:t>
            </a:r>
            <a:r>
              <a:rPr lang="en-US" altLang="en-US" b="1" dirty="0">
                <a:solidFill>
                  <a:srgbClr val="006699"/>
                </a:solidFill>
                <a:latin typeface="+mj-lt"/>
              </a:rPr>
              <a:t>servers</a:t>
            </a:r>
            <a:r>
              <a:rPr lang="en-US" altLang="en-US" dirty="0"/>
              <a:t>, responding to requests generated by </a:t>
            </a:r>
            <a:r>
              <a:rPr lang="en-US" altLang="en-US" b="1" dirty="0">
                <a:solidFill>
                  <a:srgbClr val="006699"/>
                </a:solidFill>
                <a:latin typeface="+mj-lt"/>
              </a:rPr>
              <a:t>clients</a:t>
            </a:r>
            <a:endParaRPr lang="en-US" altLang="en-US" b="1" dirty="0">
              <a:solidFill>
                <a:srgbClr val="006699"/>
              </a:solidFill>
              <a:latin typeface="+mj-lt"/>
            </a:endParaRPr>
          </a:p>
          <a:p>
            <a:pPr lvl="2">
              <a:lnSpc>
                <a:spcPct val="90000"/>
              </a:lnSpc>
            </a:pPr>
            <a:r>
              <a:rPr lang="en-US" altLang="en-US" b="1" dirty="0">
                <a:solidFill>
                  <a:srgbClr val="006699"/>
                </a:solidFill>
                <a:latin typeface="+mj-lt"/>
              </a:rPr>
              <a:t>Compute-server system </a:t>
            </a:r>
            <a:r>
              <a:rPr lang="en-US" altLang="en-US" dirty="0"/>
              <a:t>provides an interface to client to request services (i.e., database)</a:t>
            </a:r>
            <a:endParaRPr lang="en-US" altLang="en-US" dirty="0"/>
          </a:p>
          <a:p>
            <a:pPr lvl="2">
              <a:lnSpc>
                <a:spcPct val="90000"/>
              </a:lnSpc>
            </a:pPr>
            <a:r>
              <a:rPr lang="en-US" altLang="en-US" b="1" dirty="0">
                <a:solidFill>
                  <a:srgbClr val="006699"/>
                </a:solidFill>
                <a:latin typeface="+mj-lt"/>
              </a:rPr>
              <a:t>File-server system </a:t>
            </a:r>
            <a:r>
              <a:rPr lang="en-US" altLang="en-US" dirty="0"/>
              <a:t>provides interface for clients to store and retrieve files</a:t>
            </a:r>
            <a:endParaRPr lang="en-US" altLang="en-US" dirty="0"/>
          </a:p>
        </p:txBody>
      </p:sp>
      <p:pic>
        <p:nvPicPr>
          <p:cNvPr id="102404" name="Picture 1" descr="1_18.pd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endParaRPr lang="en-US" altLang="en-US" sz="2800" dirty="0"/>
          </a:p>
        </p:txBody>
      </p:sp>
      <p:sp>
        <p:nvSpPr>
          <p:cNvPr id="104451" name="Rectangle 3"/>
          <p:cNvSpPr>
            <a:spLocks noGrp="1" noChangeArrowheads="1"/>
          </p:cNvSpPr>
          <p:nvPr>
            <p:ph type="body" idx="4294967295"/>
          </p:nvPr>
        </p:nvSpPr>
        <p:spPr>
          <a:xfrm>
            <a:off x="806450" y="1233488"/>
            <a:ext cx="5057775" cy="4530725"/>
          </a:xfrm>
        </p:spPr>
        <p:txBody>
          <a:bodyPr/>
          <a:lstStyle/>
          <a:p>
            <a:r>
              <a:rPr lang="en-US" altLang="en-US" dirty="0"/>
              <a:t>Another model of distributed system</a:t>
            </a:r>
            <a:endParaRPr lang="en-US" altLang="en-US" dirty="0"/>
          </a:p>
          <a:p>
            <a:r>
              <a:rPr lang="en-US" altLang="en-US" dirty="0"/>
              <a:t>P2P does not distinguish clients and servers</a:t>
            </a:r>
            <a:endParaRPr lang="en-US" altLang="en-US" dirty="0"/>
          </a:p>
          <a:p>
            <a:pPr lvl="1"/>
            <a:r>
              <a:rPr lang="en-US" altLang="en-US" dirty="0"/>
              <a:t>Instead all nodes are considered peers</a:t>
            </a:r>
            <a:endParaRPr lang="en-US" altLang="en-US" dirty="0"/>
          </a:p>
          <a:p>
            <a:pPr lvl="1"/>
            <a:r>
              <a:rPr lang="en-US" altLang="en-US" dirty="0"/>
              <a:t>May each act as client, server or both</a:t>
            </a:r>
            <a:endParaRPr lang="en-US" altLang="en-US" dirty="0"/>
          </a:p>
          <a:p>
            <a:pPr lvl="1"/>
            <a:r>
              <a:rPr lang="en-US" altLang="en-US" dirty="0"/>
              <a:t>Node must join P2P network</a:t>
            </a:r>
            <a:endParaRPr lang="en-US" altLang="en-US" dirty="0"/>
          </a:p>
          <a:p>
            <a:pPr lvl="2"/>
            <a:r>
              <a:rPr lang="en-US" altLang="en-US" dirty="0"/>
              <a:t>Registers its service with central lookup service on network, or</a:t>
            </a:r>
            <a:endParaRPr lang="en-US" altLang="en-US" dirty="0"/>
          </a:p>
          <a:p>
            <a:pPr lvl="2"/>
            <a:r>
              <a:rPr lang="en-US" altLang="en-US" dirty="0"/>
              <a:t>Broadcast request for service and respond to requests for service via </a:t>
            </a:r>
            <a:r>
              <a:rPr lang="en-US" altLang="en-US" b="1" i="1" dirty="0"/>
              <a:t>discovery protocol</a:t>
            </a:r>
            <a:endParaRPr lang="en-US" altLang="en-US" b="1" i="1" dirty="0"/>
          </a:p>
          <a:p>
            <a:pPr lvl="1"/>
            <a:r>
              <a:rPr lang="en-US" altLang="en-US" dirty="0"/>
              <a:t>Examples include</a:t>
            </a:r>
            <a:r>
              <a:rPr lang="en-US" altLang="en-US" i="1" dirty="0"/>
              <a:t> </a:t>
            </a:r>
            <a:r>
              <a:rPr lang="en-US" altLang="en-US" dirty="0"/>
              <a:t>Napster</a:t>
            </a:r>
            <a:r>
              <a:rPr lang="en-US" altLang="en-US" i="1" dirty="0"/>
              <a:t> </a:t>
            </a:r>
            <a:r>
              <a:rPr lang="en-US" altLang="en-US" dirty="0"/>
              <a:t>and</a:t>
            </a:r>
            <a:r>
              <a:rPr lang="en-US" altLang="en-US" i="1" dirty="0"/>
              <a:t> </a:t>
            </a:r>
            <a:r>
              <a:rPr lang="en-US" altLang="en-US" dirty="0"/>
              <a:t>Gnutella</a:t>
            </a:r>
            <a:r>
              <a:rPr lang="en-US" altLang="en-US" i="1" dirty="0"/>
              <a:t>, </a:t>
            </a:r>
            <a:r>
              <a:rPr lang="en-US" altLang="en-US" b="1" kern="1200" dirty="0">
                <a:solidFill>
                  <a:srgbClr val="006699"/>
                </a:solidFill>
                <a:latin typeface="+mj-lt"/>
                <a:cs typeface="+mn-cs"/>
              </a:rPr>
              <a:t>Voice over IP </a:t>
            </a:r>
            <a:r>
              <a:rPr lang="en-US" altLang="en-US" dirty="0"/>
              <a:t>(</a:t>
            </a:r>
            <a:r>
              <a:rPr lang="en-US" altLang="en-US" b="1" kern="1200" dirty="0">
                <a:solidFill>
                  <a:srgbClr val="006699"/>
                </a:solidFill>
                <a:latin typeface="+mj-lt"/>
                <a:cs typeface="+mn-cs"/>
              </a:rPr>
              <a:t>VoIP</a:t>
            </a:r>
            <a:r>
              <a:rPr lang="en-US" altLang="en-US" dirty="0"/>
              <a:t>)</a:t>
            </a:r>
            <a:r>
              <a:rPr lang="en-US" altLang="en-US" i="1" dirty="0"/>
              <a:t> </a:t>
            </a:r>
            <a:r>
              <a:rPr lang="en-US" altLang="en-US" dirty="0"/>
              <a:t>such as Skype </a:t>
            </a:r>
            <a:endParaRPr lang="en-US" altLang="en-US" dirty="0"/>
          </a:p>
        </p:txBody>
      </p:sp>
      <p:pic>
        <p:nvPicPr>
          <p:cNvPr id="104452" name="Picture 1" descr="1_19.pd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endParaRPr lang="en-US" altLang="en-US" sz="2800" dirty="0"/>
          </a:p>
        </p:txBody>
      </p:sp>
      <p:sp>
        <p:nvSpPr>
          <p:cNvPr id="106499" name="Rectangle 3"/>
          <p:cNvSpPr>
            <a:spLocks noGrp="1" noChangeArrowheads="1"/>
          </p:cNvSpPr>
          <p:nvPr>
            <p:ph type="body" idx="4294967295"/>
          </p:nvPr>
        </p:nvSpPr>
        <p:spPr>
          <a:xfrm>
            <a:off x="806451" y="1060450"/>
            <a:ext cx="6347976" cy="4807787"/>
          </a:xfrm>
        </p:spPr>
        <p:txBody>
          <a:bodyPr/>
          <a:lstStyle/>
          <a:p>
            <a:r>
              <a:rPr lang="en-US" altLang="en-US" dirty="0"/>
              <a:t>Delivers computing, storage, even apps as a service across a network</a:t>
            </a:r>
            <a:endParaRPr lang="en-US" altLang="en-US" dirty="0"/>
          </a:p>
          <a:p>
            <a:r>
              <a:rPr lang="en-US" altLang="en-US" dirty="0"/>
              <a:t>Logical extension of virtualization because it uses virtualization as the base for it functionality.</a:t>
            </a:r>
            <a:endParaRPr lang="en-US" altLang="en-US" dirty="0"/>
          </a:p>
          <a:p>
            <a:pPr lvl="1"/>
            <a:r>
              <a:rPr lang="en-US" altLang="en-US" dirty="0"/>
              <a:t>Amazon </a:t>
            </a:r>
            <a:r>
              <a:rPr lang="en-US" altLang="en-US" b="1" kern="1200" dirty="0">
                <a:solidFill>
                  <a:srgbClr val="006699"/>
                </a:solidFill>
                <a:latin typeface="+mj-lt"/>
                <a:cs typeface="+mn-cs"/>
              </a:rPr>
              <a:t>EC2</a:t>
            </a:r>
            <a:r>
              <a:rPr lang="en-US" altLang="en-US" dirty="0"/>
              <a:t>  has thousands of servers, millions of virtual machines, petabytes of storage available across the Internet, pay based on usage</a:t>
            </a:r>
            <a:endParaRPr lang="en-US"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(Cont.)</a:t>
            </a:r>
            <a:endParaRPr lang="en-US" altLang="en-US" sz="2800" dirty="0"/>
          </a:p>
        </p:txBody>
      </p:sp>
      <p:sp>
        <p:nvSpPr>
          <p:cNvPr id="106499" name="Rectangle 3"/>
          <p:cNvSpPr>
            <a:spLocks noGrp="1" noChangeArrowheads="1"/>
          </p:cNvSpPr>
          <p:nvPr>
            <p:ph type="body" idx="4294967295"/>
          </p:nvPr>
        </p:nvSpPr>
        <p:spPr>
          <a:xfrm>
            <a:off x="806450" y="1060450"/>
            <a:ext cx="7712075" cy="5103813"/>
          </a:xfrm>
        </p:spPr>
        <p:txBody>
          <a:bodyPr/>
          <a:lstStyle/>
          <a:p>
            <a:r>
              <a:rPr lang="en-US" altLang="en-US" dirty="0"/>
              <a:t>Many types</a:t>
            </a:r>
            <a:endParaRPr lang="en-US" altLang="en-US" dirty="0"/>
          </a:p>
          <a:p>
            <a:pPr lvl="1"/>
            <a:r>
              <a:rPr lang="en-US" altLang="en-US" b="1" kern="1200" dirty="0">
                <a:solidFill>
                  <a:srgbClr val="006699"/>
                </a:solidFill>
                <a:latin typeface="+mj-lt"/>
                <a:cs typeface="+mn-cs"/>
              </a:rPr>
              <a:t>Public cloud </a:t>
            </a:r>
            <a:r>
              <a:rPr lang="en-US" altLang="en-US" dirty="0"/>
              <a:t>– available via Internet to anyone willing to pay</a:t>
            </a:r>
            <a:endParaRPr lang="en-US" altLang="en-US" dirty="0"/>
          </a:p>
          <a:p>
            <a:pPr lvl="1"/>
            <a:r>
              <a:rPr lang="en-US" altLang="en-US" b="1" kern="1200" dirty="0">
                <a:solidFill>
                  <a:srgbClr val="006699"/>
                </a:solidFill>
                <a:latin typeface="+mj-lt"/>
                <a:cs typeface="+mn-cs"/>
              </a:rPr>
              <a:t>Private cloud </a:t>
            </a:r>
            <a:r>
              <a:rPr lang="en-US" altLang="en-US" dirty="0"/>
              <a:t>– run by a company for the company’s own use</a:t>
            </a:r>
            <a:endParaRPr lang="en-US" altLang="en-US" dirty="0"/>
          </a:p>
          <a:p>
            <a:pPr lvl="1"/>
            <a:r>
              <a:rPr lang="en-US" altLang="en-US" b="1" kern="1200" dirty="0">
                <a:solidFill>
                  <a:srgbClr val="006699"/>
                </a:solidFill>
                <a:latin typeface="+mj-lt"/>
                <a:cs typeface="+mn-cs"/>
              </a:rPr>
              <a:t>Hybrid cloud </a:t>
            </a:r>
            <a:r>
              <a:rPr lang="en-US" altLang="en-US" dirty="0"/>
              <a:t>– includes both public and private cloud components</a:t>
            </a:r>
            <a:endParaRPr lang="en-US" altLang="en-US" dirty="0"/>
          </a:p>
          <a:p>
            <a:pPr lvl="1"/>
            <a:r>
              <a:rPr lang="en-US" altLang="en-US" dirty="0"/>
              <a:t>Software as a Service (</a:t>
            </a:r>
            <a:r>
              <a:rPr lang="en-US" altLang="en-US" b="1" kern="1200" dirty="0">
                <a:solidFill>
                  <a:srgbClr val="006699"/>
                </a:solidFill>
                <a:latin typeface="+mj-lt"/>
                <a:cs typeface="+mn-cs"/>
              </a:rPr>
              <a:t>SaaS</a:t>
            </a:r>
            <a:r>
              <a:rPr lang="en-US" altLang="en-US" dirty="0"/>
              <a:t>) – one or more applications available via the Internet (i.e., word processor)</a:t>
            </a:r>
            <a:endParaRPr lang="en-US" altLang="en-US" dirty="0"/>
          </a:p>
          <a:p>
            <a:pPr lvl="1"/>
            <a:r>
              <a:rPr lang="en-US" altLang="en-US" dirty="0"/>
              <a:t>Platform as a Service (</a:t>
            </a:r>
            <a:r>
              <a:rPr lang="en-US" altLang="en-US" b="1" kern="1200" dirty="0">
                <a:solidFill>
                  <a:srgbClr val="006699"/>
                </a:solidFill>
                <a:latin typeface="+mj-lt"/>
                <a:cs typeface="+mn-cs"/>
              </a:rPr>
              <a:t>PaaS</a:t>
            </a:r>
            <a:r>
              <a:rPr lang="en-US" altLang="en-US" dirty="0"/>
              <a:t>) – software stack ready for application use via the Internet (i.e., a database server)</a:t>
            </a:r>
            <a:endParaRPr lang="en-US" altLang="en-US" dirty="0"/>
          </a:p>
          <a:p>
            <a:pPr lvl="1"/>
            <a:r>
              <a:rPr lang="en-US" altLang="en-US" dirty="0"/>
              <a:t>Infrastructure as a Service (</a:t>
            </a:r>
            <a:r>
              <a:rPr lang="en-US" altLang="en-US" b="1" kern="1200" dirty="0">
                <a:solidFill>
                  <a:srgbClr val="006699"/>
                </a:solidFill>
                <a:latin typeface="+mj-lt"/>
                <a:cs typeface="+mn-cs"/>
              </a:rPr>
              <a:t>IaaS</a:t>
            </a:r>
            <a:r>
              <a:rPr lang="en-US" altLang="en-US" dirty="0"/>
              <a:t>) – servers or storage available over Internet (i.e., storage available for backup use)</a:t>
            </a:r>
            <a:endParaRPr lang="en-US"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p:cNvSpPr>
            <a:spLocks noGrp="1" noChangeArrowheads="1"/>
          </p:cNvSpPr>
          <p:nvPr>
            <p:ph type="body" idx="4294967295"/>
          </p:nvPr>
        </p:nvSpPr>
        <p:spPr>
          <a:xfrm>
            <a:off x="801688" y="1092200"/>
            <a:ext cx="7645400" cy="1571625"/>
          </a:xfrm>
        </p:spPr>
        <p:txBody>
          <a:bodyPr/>
          <a:lstStyle/>
          <a:p>
            <a:r>
              <a:rPr lang="en-US" altLang="en-US" dirty="0"/>
              <a:t>Cloud computing environments composed of traditional OSes, plus VMMs, plus cloud management tools</a:t>
            </a:r>
            <a:endParaRPr lang="en-US" altLang="en-US" dirty="0"/>
          </a:p>
          <a:p>
            <a:pPr lvl="1"/>
            <a:r>
              <a:rPr lang="en-US" altLang="en-US" dirty="0"/>
              <a:t>Internet connectivity requires security like firewalls</a:t>
            </a:r>
            <a:endParaRPr lang="en-US" altLang="en-US" sz="800" dirty="0"/>
          </a:p>
          <a:p>
            <a:pPr lvl="1"/>
            <a:r>
              <a:rPr lang="en-US" altLang="en-US" dirty="0"/>
              <a:t>Load balancers spread traffic across multiple applications</a:t>
            </a:r>
            <a:endParaRPr lang="en-US" altLang="en-US" dirty="0"/>
          </a:p>
        </p:txBody>
      </p:sp>
      <p:pic>
        <p:nvPicPr>
          <p:cNvPr id="108547" name="Picture 1" descr="1_21.pd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427288" y="2800350"/>
            <a:ext cx="41195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panose="020B0604020202020204" pitchFamily="34" charset="0"/>
              </a:defRPr>
            </a:lvl6pPr>
            <a:lvl7pPr marL="914400" algn="ctr" rtl="0" fontAlgn="base">
              <a:spcBef>
                <a:spcPct val="0"/>
              </a:spcBef>
              <a:spcAft>
                <a:spcPct val="0"/>
              </a:spcAft>
              <a:defRPr sz="3200" b="1">
                <a:solidFill>
                  <a:srgbClr val="006699"/>
                </a:solidFill>
                <a:latin typeface="Arial" panose="020B0604020202020204" pitchFamily="34" charset="0"/>
              </a:defRPr>
            </a:lvl7pPr>
            <a:lvl8pPr marL="1371600" algn="ctr" rtl="0" fontAlgn="base">
              <a:spcBef>
                <a:spcPct val="0"/>
              </a:spcBef>
              <a:spcAft>
                <a:spcPct val="0"/>
              </a:spcAft>
              <a:defRPr sz="3200" b="1">
                <a:solidFill>
                  <a:srgbClr val="006699"/>
                </a:solidFill>
                <a:latin typeface="Arial" panose="020B0604020202020204" pitchFamily="34" charset="0"/>
              </a:defRPr>
            </a:lvl8pPr>
            <a:lvl9pPr marL="1828800" algn="ctr" rtl="0" fontAlgn="base">
              <a:spcBef>
                <a:spcPct val="0"/>
              </a:spcBef>
              <a:spcAft>
                <a:spcPct val="0"/>
              </a:spcAft>
              <a:defRPr sz="3200" b="1">
                <a:solidFill>
                  <a:srgbClr val="006699"/>
                </a:solidFill>
                <a:latin typeface="Arial" panose="020B0604020202020204" pitchFamily="34" charset="0"/>
              </a:defRPr>
            </a:lvl9pPr>
          </a:lstStyle>
          <a:p>
            <a:pPr eaLnBrk="1" hangingPunct="1">
              <a:defRPr/>
            </a:pPr>
            <a:r>
              <a:rPr lang="en-US" altLang="en-US" sz="2800" kern="0" dirty="0"/>
              <a:t>Cloud Computing (cont.)</a:t>
            </a:r>
            <a:endParaRPr lang="en-US" altLang="en-US" sz="2800" kern="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noChangeArrowheads="1"/>
          </p:cNvSpPr>
          <p:nvPr>
            <p:ph type="title" idx="4294967295"/>
          </p:nvPr>
        </p:nvSpPr>
        <p:spPr>
          <a:xfrm>
            <a:off x="1058863" y="73025"/>
            <a:ext cx="8229600" cy="711200"/>
          </a:xfrm>
        </p:spPr>
        <p:txBody>
          <a:bodyPr/>
          <a:lstStyle/>
          <a:p>
            <a:r>
              <a:rPr lang="en-US" altLang="en-US" sz="2800" dirty="0"/>
              <a:t>Real-Time Embedded Systems</a:t>
            </a:r>
            <a:endParaRPr lang="en-US" altLang="en-US" sz="2800" dirty="0"/>
          </a:p>
        </p:txBody>
      </p:sp>
      <p:sp>
        <p:nvSpPr>
          <p:cNvPr id="110595" name="Content Placeholder 2"/>
          <p:cNvSpPr>
            <a:spLocks noGrp="1" noChangeArrowheads="1"/>
          </p:cNvSpPr>
          <p:nvPr>
            <p:ph idx="4294967295"/>
          </p:nvPr>
        </p:nvSpPr>
        <p:spPr>
          <a:xfrm>
            <a:off x="820738" y="1154113"/>
            <a:ext cx="7688262" cy="4530725"/>
          </a:xfrm>
        </p:spPr>
        <p:txBody>
          <a:bodyPr/>
          <a:lstStyle/>
          <a:p>
            <a:r>
              <a:rPr lang="en-US" altLang="en-US" dirty="0"/>
              <a:t>Real-time embedded systems most prevalent form of computers</a:t>
            </a:r>
            <a:endParaRPr lang="en-US" altLang="en-US" dirty="0"/>
          </a:p>
          <a:p>
            <a:pPr lvl="1"/>
            <a:r>
              <a:rPr lang="en-US" altLang="en-US" dirty="0"/>
              <a:t>Vary considerable, special purpose, limited purpose OS,  </a:t>
            </a:r>
            <a:r>
              <a:rPr lang="en-US" altLang="en-US" b="1" kern="1200" dirty="0">
                <a:solidFill>
                  <a:srgbClr val="006699"/>
                </a:solidFill>
                <a:latin typeface="+mj-lt"/>
                <a:cs typeface="+mn-cs"/>
              </a:rPr>
              <a:t>real-time OS</a:t>
            </a:r>
            <a:endParaRPr lang="en-US" altLang="en-US" b="1" kern="1200" dirty="0">
              <a:solidFill>
                <a:srgbClr val="006699"/>
              </a:solidFill>
              <a:latin typeface="+mj-lt"/>
              <a:cs typeface="+mn-cs"/>
            </a:endParaRPr>
          </a:p>
          <a:p>
            <a:pPr lvl="1"/>
            <a:r>
              <a:rPr lang="en-US" altLang="en-US" dirty="0"/>
              <a:t>Use expanding</a:t>
            </a:r>
            <a:endParaRPr lang="en-US" altLang="en-US" dirty="0"/>
          </a:p>
          <a:p>
            <a:r>
              <a:rPr lang="en-US" altLang="en-US" dirty="0"/>
              <a:t>Many other special computing environments as well</a:t>
            </a:r>
            <a:endParaRPr lang="en-US" altLang="en-US" dirty="0"/>
          </a:p>
          <a:p>
            <a:pPr lvl="1"/>
            <a:r>
              <a:rPr lang="en-US" altLang="en-US" dirty="0"/>
              <a:t>Some have OSes, some perform tasks without an OS</a:t>
            </a:r>
            <a:endParaRPr lang="en-US" altLang="en-US" dirty="0"/>
          </a:p>
          <a:p>
            <a:r>
              <a:rPr lang="en-US" altLang="en-US" dirty="0"/>
              <a:t>Real-time OS has well-defined fixed time constraints</a:t>
            </a:r>
            <a:endParaRPr lang="en-US" altLang="en-US" dirty="0"/>
          </a:p>
          <a:p>
            <a:pPr lvl="1"/>
            <a:r>
              <a:rPr lang="en-US" altLang="en-US" dirty="0"/>
              <a:t>Processing </a:t>
            </a:r>
            <a:r>
              <a:rPr lang="en-US" altLang="en-US" b="1" i="1" dirty="0"/>
              <a:t>must</a:t>
            </a:r>
            <a:r>
              <a:rPr lang="en-US" altLang="en-US" dirty="0"/>
              <a:t> be done within constraint</a:t>
            </a:r>
            <a:endParaRPr lang="en-US" altLang="en-US" dirty="0"/>
          </a:p>
          <a:p>
            <a:pPr lvl="1"/>
            <a:r>
              <a:rPr lang="en-US" altLang="en-US" dirty="0"/>
              <a:t>Correct operation only if constraints met</a:t>
            </a:r>
            <a:endParaRPr lang="en-US" altLang="en-US" dirty="0"/>
          </a:p>
          <a:p>
            <a:pPr lvl="1"/>
            <a:endParaRPr lang="en-US"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endParaRPr lang="en-US" altLang="en-US" sz="2800"/>
          </a:p>
        </p:txBody>
      </p:sp>
      <p:sp>
        <p:nvSpPr>
          <p:cNvPr id="111619" name="Content Placeholder 2"/>
          <p:cNvSpPr>
            <a:spLocks noGrp="1" noChangeArrowheads="1"/>
          </p:cNvSpPr>
          <p:nvPr>
            <p:ph idx="4294967295"/>
          </p:nvPr>
        </p:nvSpPr>
        <p:spPr>
          <a:xfrm>
            <a:off x="830263" y="961113"/>
            <a:ext cx="7704137" cy="4530725"/>
          </a:xfrm>
        </p:spPr>
        <p:txBody>
          <a:bodyPr/>
          <a:lstStyle/>
          <a:p>
            <a:r>
              <a:rPr lang="en-US" altLang="en-US" dirty="0"/>
              <a:t>Operating systems made available in source-code format rather than just binary </a:t>
            </a:r>
            <a:r>
              <a:rPr lang="en-US" altLang="en-US" b="1" kern="1200" dirty="0">
                <a:solidFill>
                  <a:srgbClr val="006699"/>
                </a:solidFill>
                <a:latin typeface="+mj-lt"/>
                <a:cs typeface="+mn-cs"/>
              </a:rPr>
              <a:t>closed-source</a:t>
            </a:r>
            <a:r>
              <a:rPr lang="en-US" altLang="en-US" b="1" dirty="0">
                <a:solidFill>
                  <a:srgbClr val="3366FF"/>
                </a:solidFill>
              </a:rPr>
              <a:t> </a:t>
            </a:r>
            <a:r>
              <a:rPr lang="en-US" altLang="en-US" dirty="0"/>
              <a:t>and</a:t>
            </a:r>
            <a:r>
              <a:rPr lang="en-US" altLang="en-US" b="1" dirty="0">
                <a:solidFill>
                  <a:srgbClr val="3366FF"/>
                </a:solidFill>
              </a:rPr>
              <a:t> </a:t>
            </a:r>
            <a:r>
              <a:rPr lang="en-US" altLang="en-US" b="1" kern="1200" dirty="0">
                <a:solidFill>
                  <a:srgbClr val="006699"/>
                </a:solidFill>
                <a:latin typeface="+mj-lt"/>
                <a:cs typeface="+mn-cs"/>
              </a:rPr>
              <a:t>proprietary</a:t>
            </a:r>
            <a:endParaRPr lang="en-US" altLang="en-US" b="1" kern="1200" dirty="0">
              <a:solidFill>
                <a:srgbClr val="006699"/>
              </a:solidFill>
              <a:latin typeface="+mj-lt"/>
              <a:cs typeface="+mn-cs"/>
            </a:endParaRPr>
          </a:p>
          <a:p>
            <a:r>
              <a:rPr lang="en-US" altLang="en-US" dirty="0"/>
              <a:t>Counter to the </a:t>
            </a:r>
            <a:r>
              <a:rPr lang="en-US" altLang="en-US" b="1" kern="1200" dirty="0">
                <a:solidFill>
                  <a:srgbClr val="006699"/>
                </a:solidFill>
                <a:latin typeface="+mj-lt"/>
                <a:cs typeface="+mn-cs"/>
              </a:rPr>
              <a:t>copy protection </a:t>
            </a:r>
            <a:r>
              <a:rPr lang="en-US" altLang="en-US" dirty="0">
                <a:solidFill>
                  <a:srgbClr val="000000"/>
                </a:solidFill>
              </a:rPr>
              <a:t>and </a:t>
            </a:r>
            <a:r>
              <a:rPr lang="en-US" altLang="en-US" b="1" kern="1200" dirty="0">
                <a:solidFill>
                  <a:srgbClr val="006699"/>
                </a:solidFill>
                <a:latin typeface="+mj-lt"/>
                <a:cs typeface="+mn-cs"/>
              </a:rPr>
              <a:t>Digital Rights Management </a:t>
            </a:r>
            <a:r>
              <a:rPr lang="en-US" altLang="en-US" dirty="0"/>
              <a:t>(</a:t>
            </a:r>
            <a:r>
              <a:rPr lang="en-US" altLang="en-US" b="1" kern="1200" dirty="0">
                <a:solidFill>
                  <a:srgbClr val="006699"/>
                </a:solidFill>
                <a:latin typeface="+mj-lt"/>
                <a:cs typeface="+mn-cs"/>
              </a:rPr>
              <a:t>DRM</a:t>
            </a:r>
            <a:r>
              <a:rPr lang="en-US" altLang="en-US" dirty="0"/>
              <a:t>) </a:t>
            </a:r>
            <a:r>
              <a:rPr lang="en-US" altLang="en-US" dirty="0">
                <a:solidFill>
                  <a:srgbClr val="000000"/>
                </a:solidFill>
              </a:rPr>
              <a:t>movement</a:t>
            </a:r>
            <a:endParaRPr lang="en-US" altLang="en-US" sz="800" dirty="0">
              <a:solidFill>
                <a:srgbClr val="000000"/>
              </a:solidFill>
            </a:endParaRPr>
          </a:p>
          <a:p>
            <a:r>
              <a:rPr lang="en-US" altLang="en-US" dirty="0">
                <a:solidFill>
                  <a:srgbClr val="000000"/>
                </a:solidFill>
              </a:rPr>
              <a:t>Started by </a:t>
            </a:r>
            <a:r>
              <a:rPr lang="en-US" altLang="en-US" b="1" kern="1200" dirty="0">
                <a:solidFill>
                  <a:srgbClr val="006699"/>
                </a:solidFill>
                <a:latin typeface="+mj-lt"/>
                <a:cs typeface="+mn-cs"/>
              </a:rPr>
              <a:t>Free Software Foundation </a:t>
            </a:r>
            <a:r>
              <a:rPr lang="en-US" altLang="en-US" dirty="0">
                <a:solidFill>
                  <a:srgbClr val="000000"/>
                </a:solidFill>
              </a:rPr>
              <a:t>(</a:t>
            </a:r>
            <a:r>
              <a:rPr lang="en-US" altLang="en-US" b="1" kern="1200" dirty="0">
                <a:solidFill>
                  <a:srgbClr val="006699"/>
                </a:solidFill>
                <a:latin typeface="+mj-lt"/>
                <a:cs typeface="+mn-cs"/>
              </a:rPr>
              <a:t>FSF</a:t>
            </a:r>
            <a:r>
              <a:rPr lang="en-US" altLang="en-US" dirty="0"/>
              <a:t>)</a:t>
            </a:r>
            <a:r>
              <a:rPr lang="en-US" altLang="en-US" dirty="0">
                <a:solidFill>
                  <a:srgbClr val="000000"/>
                </a:solidFill>
              </a:rPr>
              <a:t>, which has </a:t>
            </a:r>
            <a:r>
              <a:rPr lang="ja-JP" altLang="en-US" dirty="0">
                <a:solidFill>
                  <a:srgbClr val="000000"/>
                </a:solidFill>
              </a:rPr>
              <a:t>“</a:t>
            </a:r>
            <a:r>
              <a:rPr lang="en-US" altLang="ja-JP" dirty="0">
                <a:solidFill>
                  <a:srgbClr val="000000"/>
                </a:solidFill>
              </a:rPr>
              <a:t>copyleft</a:t>
            </a:r>
            <a:r>
              <a:rPr lang="ja-JP" altLang="en-US" dirty="0">
                <a:solidFill>
                  <a:srgbClr val="000000"/>
                </a:solidFill>
              </a:rPr>
              <a:t>”</a:t>
            </a:r>
            <a:r>
              <a:rPr lang="en-US" altLang="ja-JP" dirty="0">
                <a:solidFill>
                  <a:srgbClr val="000000"/>
                </a:solidFill>
              </a:rPr>
              <a:t> </a:t>
            </a:r>
            <a:r>
              <a:rPr lang="en-US" altLang="ja-JP" b="1" kern="1200" dirty="0">
                <a:solidFill>
                  <a:srgbClr val="006699"/>
                </a:solidFill>
                <a:latin typeface="+mj-lt"/>
                <a:cs typeface="+mn-cs"/>
              </a:rPr>
              <a:t>GNU Public License </a:t>
            </a:r>
            <a:r>
              <a:rPr lang="en-US" altLang="ja-JP" dirty="0"/>
              <a:t>(</a:t>
            </a:r>
            <a:r>
              <a:rPr lang="en-US" altLang="ja-JP" b="1" kern="1200" dirty="0">
                <a:solidFill>
                  <a:srgbClr val="006699"/>
                </a:solidFill>
                <a:latin typeface="+mj-lt"/>
                <a:cs typeface="+mn-cs"/>
              </a:rPr>
              <a:t>GPL</a:t>
            </a:r>
            <a:r>
              <a:rPr lang="en-US" altLang="ja-JP" dirty="0"/>
              <a:t>)</a:t>
            </a:r>
            <a:endParaRPr lang="en-US" altLang="ja-JP" dirty="0"/>
          </a:p>
          <a:p>
            <a:pPr lvl="1"/>
            <a:r>
              <a:rPr lang="en-US" altLang="en-US" sz="1600" dirty="0"/>
              <a:t>Free software and open-source software are two different ideas championed by different groups of people</a:t>
            </a:r>
            <a:endParaRPr lang="en-US" altLang="en-US" sz="1600" dirty="0"/>
          </a:p>
          <a:p>
            <a:pPr lvl="2"/>
            <a:r>
              <a:rPr lang="en-US" altLang="en-US" sz="1600" b="1" dirty="0">
                <a:solidFill>
                  <a:srgbClr val="663300"/>
                </a:solidFill>
              </a:rPr>
              <a:t>https://www.gnu.org/philosophy/open-source-misses-the-point.en.html</a:t>
            </a:r>
            <a:endParaRPr lang="en-US" altLang="en-US" sz="1600" b="1" dirty="0">
              <a:solidFill>
                <a:srgbClr val="663300"/>
              </a:solidFill>
            </a:endParaRPr>
          </a:p>
          <a:p>
            <a:r>
              <a:rPr lang="en-US" altLang="en-US" dirty="0">
                <a:solidFill>
                  <a:srgbClr val="000000"/>
                </a:solidFill>
              </a:rPr>
              <a:t>Examples include </a:t>
            </a:r>
            <a:r>
              <a:rPr lang="en-US" altLang="en-US" b="1" kern="1200" dirty="0">
                <a:solidFill>
                  <a:srgbClr val="006699"/>
                </a:solidFill>
                <a:latin typeface="+mj-lt"/>
                <a:cs typeface="+mn-cs"/>
              </a:rPr>
              <a:t>GNU/Linux </a:t>
            </a:r>
            <a:r>
              <a:rPr lang="en-US" altLang="en-US" dirty="0"/>
              <a:t>and </a:t>
            </a:r>
            <a:r>
              <a:rPr lang="en-US" altLang="en-US" b="1" kern="1200" dirty="0">
                <a:solidFill>
                  <a:srgbClr val="006699"/>
                </a:solidFill>
                <a:latin typeface="+mj-lt"/>
                <a:cs typeface="+mn-cs"/>
              </a:rPr>
              <a:t>BSD UNIX </a:t>
            </a:r>
            <a:r>
              <a:rPr lang="en-US" altLang="en-US" dirty="0">
                <a:solidFill>
                  <a:srgbClr val="000000"/>
                </a:solidFill>
              </a:rPr>
              <a:t>(including core of </a:t>
            </a:r>
            <a:r>
              <a:rPr lang="en-US" altLang="en-US" b="1" kern="1200" dirty="0">
                <a:solidFill>
                  <a:srgbClr val="006699"/>
                </a:solidFill>
                <a:latin typeface="+mj-lt"/>
                <a:cs typeface="+mn-cs"/>
              </a:rPr>
              <a:t>Mac</a:t>
            </a:r>
            <a:r>
              <a:rPr lang="en-US" altLang="en-US" b="1" dirty="0">
                <a:solidFill>
                  <a:srgbClr val="3366FF"/>
                </a:solidFill>
              </a:rPr>
              <a:t> </a:t>
            </a:r>
            <a:r>
              <a:rPr lang="en-US" altLang="en-US" b="1" kern="1200" dirty="0">
                <a:solidFill>
                  <a:srgbClr val="006699"/>
                </a:solidFill>
                <a:latin typeface="+mj-lt"/>
                <a:cs typeface="+mn-cs"/>
              </a:rPr>
              <a:t>OS X</a:t>
            </a:r>
            <a:r>
              <a:rPr lang="en-US" altLang="en-US" dirty="0">
                <a:solidFill>
                  <a:srgbClr val="000000"/>
                </a:solidFill>
              </a:rPr>
              <a:t>), and many more</a:t>
            </a:r>
            <a:endParaRPr lang="en-US" altLang="en-US" dirty="0">
              <a:solidFill>
                <a:srgbClr val="000000"/>
              </a:solidFill>
            </a:endParaRPr>
          </a:p>
          <a:p>
            <a:r>
              <a:rPr lang="en-US" altLang="en-US" dirty="0">
                <a:solidFill>
                  <a:srgbClr val="000000"/>
                </a:solidFill>
              </a:rPr>
              <a:t>Can use VMM like VMware Player (Free on Windows), </a:t>
            </a:r>
            <a:r>
              <a:rPr lang="en-US" altLang="en-US" dirty="0" err="1">
                <a:solidFill>
                  <a:srgbClr val="000000"/>
                </a:solidFill>
              </a:rPr>
              <a:t>Virtualbox</a:t>
            </a:r>
            <a:r>
              <a:rPr lang="en-US" altLang="en-US" dirty="0">
                <a:solidFill>
                  <a:srgbClr val="000000"/>
                </a:solidFill>
              </a:rPr>
              <a:t> (open source and free on many platforms - </a:t>
            </a:r>
            <a:r>
              <a:rPr lang="en-US" altLang="en-US" dirty="0"/>
              <a:t>http://www.virtualbox.com) </a:t>
            </a:r>
            <a:endParaRPr lang="en-US" altLang="en-US" dirty="0"/>
          </a:p>
          <a:p>
            <a:pPr lvl="1"/>
            <a:r>
              <a:rPr lang="en-US" altLang="en-US" dirty="0">
                <a:solidFill>
                  <a:srgbClr val="000000"/>
                </a:solidFill>
              </a:rPr>
              <a:t>Use to run guest operating systems for exploration</a:t>
            </a:r>
            <a:endParaRPr lang="en-US" altLang="en-US" dirty="0">
              <a:solidFill>
                <a:srgbClr val="00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endParaRPr lang="en-US" altLang="en-US"/>
          </a:p>
        </p:txBody>
      </p:sp>
      <p:sp>
        <p:nvSpPr>
          <p:cNvPr id="113667" name="Rectangle 1"/>
          <p:cNvSpPr>
            <a:spLocks noChangeArrowheads="1"/>
          </p:cNvSpPr>
          <p:nvPr/>
        </p:nvSpPr>
        <p:spPr bwMode="auto">
          <a:xfrm>
            <a:off x="647700" y="1222375"/>
            <a:ext cx="7920038" cy="4703763"/>
          </a:xfrm>
          <a:prstGeom prst="rect">
            <a:avLst/>
          </a:prstGeom>
          <a:solidFill>
            <a:srgbClr val="CEEBFA"/>
          </a:solidFill>
          <a:ln w="9525" algn="ctr">
            <a:solidFill>
              <a:schemeClr val="tx1"/>
            </a:solidFill>
            <a:rou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itchFamily="2"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itchFamily="2"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2"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2"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2"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ea typeface="MS PGothic" panose="020B0600070205080204" pitchFamily="34" charset="-128"/>
              </a:defRPr>
            </a:lvl9pPr>
          </a:lstStyle>
          <a:p>
            <a:pPr>
              <a:spcBef>
                <a:spcPct val="0"/>
              </a:spcBef>
              <a:buClrTx/>
              <a:buSzTx/>
              <a:buFontTx/>
              <a:buNone/>
            </a:pPr>
            <a:r>
              <a:rPr kumimoji="0" lang="en-US" altLang="en-US" sz="1200" dirty="0">
                <a:latin typeface="Verdana" panose="020B0604030504040204" pitchFamily="34" charset="0"/>
              </a:rPr>
              <a:t>There has never been a more interesting time to study operating systems, and it has never been </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easier. The open-source movement has overtaken operating systems, causing many of them to be</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made available in both source and binary (executable) format. The list of operating</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systems available in both formats includes Linux, BUSD UNIX, Solaris, and part of macOS. </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The availability of source code allows us to study operating systems from the inside out. </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Questions that we could once answer only by looking at documentation or the behavior of an</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operating system we can now answer by examining the code itself.</a:t>
            </a:r>
            <a:endParaRPr kumimoji="0" lang="en-US" altLang="en-US" sz="1200" dirty="0">
              <a:latin typeface="Verdana" panose="020B0604030504040204" pitchFamily="34" charset="0"/>
            </a:endParaRP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Operating systems that are no longer commercially viable have been open-sourced as well, enabling </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us to study how systems operated in a time of fewer CPU, memory, and storage resources. </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An extensive but incomplete list of open-source operating-system projects is available</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from https://curlie.org/Computers/Software/Operating_Systems/Open_Source/</a:t>
            </a:r>
            <a:endParaRPr kumimoji="0" lang="en-US" altLang="en-US" sz="1200" dirty="0">
              <a:latin typeface="Verdana" panose="020B0604030504040204" pitchFamily="34" charset="0"/>
            </a:endParaRP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In addition, the rise of virtualization as a mainstream (and frequently free) computer function </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makes it possible to run many operating systems on top of one core system. For example, VMware</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(http://www.vmware.com) provides a free “player” for Windows on which hundreds of free</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“virtual appliances” can run. </a:t>
            </a:r>
            <a:r>
              <a:rPr kumimoji="0" lang="en-US" altLang="en-US" sz="1200" dirty="0" err="1">
                <a:latin typeface="Verdana" panose="020B0604030504040204" pitchFamily="34" charset="0"/>
              </a:rPr>
              <a:t>Virtualbox</a:t>
            </a:r>
            <a:r>
              <a:rPr kumimoji="0" lang="en-US" altLang="en-US" sz="1200" dirty="0">
                <a:latin typeface="Verdana" panose="020B0604030504040204" pitchFamily="34" charset="0"/>
              </a:rPr>
              <a:t> (http://www.virtualbox.com) provides a free, open-source</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virtual machine manager on many operating systems. Using such tools, students can try out </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hundreds of operating systems without dedicated hardware.</a:t>
            </a:r>
            <a:endParaRPr kumimoji="0" lang="en-US" altLang="en-US" sz="1200" dirty="0">
              <a:latin typeface="Verdana" panose="020B0604030504040204" pitchFamily="34" charset="0"/>
            </a:endParaRP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The advent of open-source operating systems has also made it easier to make the move from </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student to operating-system developer. With some knowledge, some effort, and an Internet </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connection, a student can even create a new operating-system distribution. Just a few years ago, </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it was difficult or impossible to get access to source code. Now, such access is limited only by</a:t>
            </a: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how much interest, time, and disk space a student has.</a:t>
            </a:r>
            <a:endParaRPr kumimoji="0" lang="en-US" altLang="en-US" sz="1200" dirty="0">
              <a:latin typeface="Verdana" panose="020B060403050404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a:xfrm>
            <a:off x="1041400" y="182563"/>
            <a:ext cx="7645400" cy="576262"/>
          </a:xfrm>
        </p:spPr>
        <p:txBody>
          <a:bodyPr/>
          <a:lstStyle/>
          <a:p>
            <a:pPr eaLnBrk="1" hangingPunct="1"/>
            <a:r>
              <a:rPr lang="en-US" altLang="en-US" sz="2800"/>
              <a:t>Abstract View of Components of Computer</a:t>
            </a:r>
            <a:endParaRPr lang="en-US" altLang="en-US" sz="2800"/>
          </a:p>
        </p:txBody>
      </p:sp>
      <p:pic>
        <p:nvPicPr>
          <p:cNvPr id="1331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27288" y="1871663"/>
            <a:ext cx="4621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1"/>
          <p:cNvSpPr txBox="1"/>
          <p:nvPr/>
        </p:nvSpPr>
        <p:spPr>
          <a:xfrm>
            <a:off x="354965" y="266065"/>
            <a:ext cx="224790" cy="213995"/>
          </a:xfrm>
          <a:prstGeom prst="rect">
            <a:avLst/>
          </a:prstGeom>
          <a:solidFill>
            <a:srgbClr val="C00000"/>
          </a:solidFill>
        </p:spPr>
        <p:style>
          <a:lnRef idx="2">
            <a:schemeClr val="lt1"/>
          </a:lnRef>
          <a:fillRef idx="1">
            <a:schemeClr val="accent1"/>
          </a:fillRef>
          <a:effectRef idx="1">
            <a:schemeClr val="accent1"/>
          </a:effectRef>
          <a:fontRef idx="minor">
            <a:schemeClr val="lt1"/>
          </a:fontRef>
        </p:style>
        <p:txBody>
          <a:bodyPr wrap="square" rtlCol="0">
            <a:noAutofit/>
          </a:bodyPr>
          <a:p>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Kernel Data Structure</a:t>
            </a:r>
            <a:endParaRPr lang="en-US" altLang="en-US" dirty="0">
              <a:effectLst>
                <a:outerShdw blurRad="38100" dist="38100" dir="2700000" algn="tl">
                  <a:srgbClr val="C0C0C0"/>
                </a:outerShdw>
              </a:effectLst>
            </a:endParaRP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itchFamily="2" charset="0"/>
                <a:ea typeface="MS PGothic" panose="020B0600070205080204" pitchFamily="34" charset="-128"/>
              </a:defRPr>
            </a:lvl1pPr>
            <a:lvl2pPr marL="742950" indent="-285750">
              <a:defRPr sz="1600">
                <a:solidFill>
                  <a:schemeClr val="tx1"/>
                </a:solidFill>
                <a:latin typeface="Helvetica" pitchFamily="2" charset="0"/>
                <a:ea typeface="MS PGothic" panose="020B0600070205080204" pitchFamily="34" charset="-128"/>
              </a:defRPr>
            </a:lvl2pPr>
            <a:lvl3pPr marL="1143000" indent="-228600">
              <a:defRPr sz="1600">
                <a:solidFill>
                  <a:schemeClr val="tx1"/>
                </a:solidFill>
                <a:latin typeface="Helvetica" pitchFamily="2" charset="0"/>
                <a:ea typeface="MS PGothic" panose="020B0600070205080204" pitchFamily="34" charset="-128"/>
              </a:defRPr>
            </a:lvl3pPr>
            <a:lvl4pPr marL="1600200" indent="-228600">
              <a:defRPr sz="1600">
                <a:solidFill>
                  <a:schemeClr val="tx1"/>
                </a:solidFill>
                <a:latin typeface="Helvetica" pitchFamily="2" charset="0"/>
                <a:ea typeface="MS PGothic" panose="020B0600070205080204" pitchFamily="34" charset="-128"/>
              </a:defRPr>
            </a:lvl4pPr>
            <a:lvl5pPr marL="2057400" indent="-228600">
              <a:defRPr sz="1600">
                <a:solidFill>
                  <a:schemeClr val="tx1"/>
                </a:solidFill>
                <a:latin typeface="Helvetica" pitchFamily="2"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MS PGothic" panose="020B0600070205080204" pitchFamily="34" charset="-128"/>
              </a:defRPr>
            </a:lvl9pPr>
          </a:lstStyle>
          <a:p>
            <a:pPr>
              <a:spcBef>
                <a:spcPct val="35000"/>
              </a:spcBef>
              <a:buClr>
                <a:schemeClr val="tx2"/>
              </a:buClr>
              <a:buSzPct val="90000"/>
            </a:pPr>
            <a:endParaRPr kumimoji="1" lang="en-US" altLang="en-US" sz="18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noChangeArrowheads="1"/>
          </p:cNvSpPr>
          <p:nvPr>
            <p:ph type="title"/>
          </p:nvPr>
        </p:nvSpPr>
        <p:spPr>
          <a:xfrm>
            <a:off x="457200" y="220663"/>
            <a:ext cx="8229600" cy="576262"/>
          </a:xfrm>
        </p:spPr>
        <p:txBody>
          <a:bodyPr/>
          <a:lstStyle/>
          <a:p>
            <a:r>
              <a:rPr lang="en-US" altLang="en-US"/>
              <a:t>Kernel Data Structures</a:t>
            </a:r>
            <a:endParaRPr lang="en-US" altLang="en-US"/>
          </a:p>
        </p:txBody>
      </p:sp>
      <p:sp>
        <p:nvSpPr>
          <p:cNvPr id="3" name="Content Placeholder 2"/>
          <p:cNvSpPr>
            <a:spLocks noGrp="1"/>
          </p:cNvSpPr>
          <p:nvPr>
            <p:ph idx="1"/>
          </p:nvPr>
        </p:nvSpPr>
        <p:spPr/>
        <p:txBody>
          <a:bodyPr/>
          <a:lstStyle/>
          <a:p>
            <a:pPr>
              <a:defRPr/>
            </a:pPr>
            <a:r>
              <a:rPr lang="en-US" dirty="0">
                <a:ea typeface="MS PGothic" panose="020B0600070205080204" pitchFamily="34" charset="-128"/>
              </a:rPr>
              <a:t>Many similar to standard programming data structures</a:t>
            </a:r>
            <a:endParaRPr lang="en-US" dirty="0">
              <a:ea typeface="MS PGothic" panose="020B0600070205080204" pitchFamily="34" charset="-128"/>
            </a:endParaRPr>
          </a:p>
          <a:p>
            <a:pPr>
              <a:defRPr/>
            </a:pPr>
            <a:r>
              <a:rPr lang="en-US" b="1" i="1" dirty="0">
                <a:ea typeface="MS PGothic" panose="020B0600070205080204" pitchFamily="34" charset="-128"/>
              </a:rPr>
              <a:t>Singly linked list</a:t>
            </a:r>
            <a:endParaRPr lang="en-US" b="1" i="1" dirty="0">
              <a:ea typeface="MS PGothic" panose="020B0600070205080204" pitchFamily="34" charset="-128"/>
            </a:endParaRPr>
          </a:p>
          <a:p>
            <a:pPr>
              <a:buFont typeface="Monotype Sorts" charset="0"/>
              <a:buChar char="n"/>
              <a:defRPr/>
            </a:pPr>
            <a:endParaRPr lang="en-US" dirty="0">
              <a:ea typeface="MS PGothic" panose="020B0600070205080204" pitchFamily="34" charset="-128"/>
            </a:endParaRPr>
          </a:p>
          <a:p>
            <a:pPr>
              <a:buFont typeface="Monotype Sorts" charset="0"/>
              <a:buChar char="n"/>
              <a:defRPr/>
            </a:pPr>
            <a:endParaRPr lang="en-US" dirty="0">
              <a:ea typeface="MS PGothic" panose="020B0600070205080204" pitchFamily="34" charset="-128"/>
            </a:endParaRPr>
          </a:p>
          <a:p>
            <a:pPr>
              <a:buFont typeface="Monotype Sorts" charset="0"/>
              <a:buChar char="n"/>
              <a:defRPr/>
            </a:pPr>
            <a:endParaRPr lang="en-US" dirty="0">
              <a:ea typeface="MS PGothic" panose="020B0600070205080204" pitchFamily="34" charset="-128"/>
            </a:endParaRPr>
          </a:p>
          <a:p>
            <a:pPr>
              <a:defRPr/>
            </a:pPr>
            <a:r>
              <a:rPr lang="en-US" b="1" i="1" dirty="0">
                <a:ea typeface="MS PGothic" panose="020B0600070205080204" pitchFamily="34" charset="-128"/>
              </a:rPr>
              <a:t>Doubly linked list</a:t>
            </a:r>
            <a:endParaRPr lang="en-US" b="1" i="1" dirty="0">
              <a:ea typeface="MS PGothic" panose="020B0600070205080204" pitchFamily="34" charset="-128"/>
            </a:endParaRPr>
          </a:p>
          <a:p>
            <a:pPr>
              <a:buFont typeface="Monotype Sorts" charset="0"/>
              <a:buChar char="n"/>
              <a:defRPr/>
            </a:pPr>
            <a:endParaRPr lang="en-US" dirty="0">
              <a:ea typeface="MS PGothic" panose="020B0600070205080204" pitchFamily="34" charset="-128"/>
            </a:endParaRPr>
          </a:p>
          <a:p>
            <a:pPr>
              <a:buFont typeface="Monotype Sorts" charset="0"/>
              <a:buChar char="n"/>
              <a:defRPr/>
            </a:pPr>
            <a:endParaRPr lang="en-US" dirty="0">
              <a:ea typeface="MS PGothic" panose="020B0600070205080204" pitchFamily="34" charset="-128"/>
            </a:endParaRPr>
          </a:p>
          <a:p>
            <a:pPr>
              <a:buFont typeface="Monotype Sorts" charset="0"/>
              <a:buChar char="n"/>
              <a:defRPr/>
            </a:pPr>
            <a:endParaRPr lang="en-US" dirty="0">
              <a:ea typeface="MS PGothic" panose="020B0600070205080204" pitchFamily="34" charset="-128"/>
            </a:endParaRPr>
          </a:p>
          <a:p>
            <a:pPr>
              <a:defRPr/>
            </a:pPr>
            <a:r>
              <a:rPr lang="en-US" b="1" i="1" dirty="0">
                <a:ea typeface="MS PGothic" panose="020B0600070205080204" pitchFamily="34" charset="-128"/>
              </a:rPr>
              <a:t>Circular linked list</a:t>
            </a:r>
            <a:endParaRPr lang="en-US" b="1" i="1" dirty="0">
              <a:ea typeface="MS PGothic" panose="020B0600070205080204" pitchFamily="34" charset="-128"/>
            </a:endParaRPr>
          </a:p>
          <a:p>
            <a:pPr>
              <a:buFont typeface="Monotype Sorts" charset="0"/>
              <a:buChar char="n"/>
              <a:defRPr/>
            </a:pPr>
            <a:endParaRPr lang="en-US" dirty="0">
              <a:ea typeface="MS PGothic" panose="020B0600070205080204" pitchFamily="34" charset="-128"/>
            </a:endParaRPr>
          </a:p>
          <a:p>
            <a:pPr>
              <a:buFont typeface="Monotype Sorts" charset="0"/>
              <a:buChar char="n"/>
              <a:defRPr/>
            </a:pPr>
            <a:endParaRPr lang="en-US" dirty="0">
              <a:ea typeface="MS PGothic" panose="020B0600070205080204" pitchFamily="34" charset="-128"/>
            </a:endParaRPr>
          </a:p>
          <a:p>
            <a:pPr>
              <a:buFont typeface="Monotype Sorts" charset="0"/>
              <a:buChar char="n"/>
              <a:defRPr/>
            </a:pPr>
            <a:endParaRPr lang="en-US" dirty="0">
              <a:ea typeface="MS PGothic" panose="020B0600070205080204" pitchFamily="34" charset="-128"/>
            </a:endParaRPr>
          </a:p>
          <a:p>
            <a:pPr>
              <a:buFont typeface="Monotype Sorts" charset="0"/>
              <a:buChar char="n"/>
              <a:defRPr/>
            </a:pPr>
            <a:endParaRPr lang="en-US" dirty="0">
              <a:ea typeface="MS PGothic" panose="020B0600070205080204" pitchFamily="34" charset="-128"/>
            </a:endParaRPr>
          </a:p>
          <a:p>
            <a:pPr marL="0" indent="0">
              <a:buFont typeface="Monotype Sorts" charset="0"/>
              <a:buNone/>
              <a:defRPr/>
            </a:pPr>
            <a:endParaRPr lang="en-US" dirty="0">
              <a:ea typeface="MS PGothic" panose="020B0600070205080204" pitchFamily="34" charset="-128"/>
            </a:endParaRPr>
          </a:p>
          <a:p>
            <a:pPr>
              <a:buFont typeface="Monotype Sorts" charset="0"/>
              <a:buChar char="n"/>
              <a:defRPr/>
            </a:pPr>
            <a:endParaRPr lang="en-US" dirty="0">
              <a:ea typeface="MS PGothic" panose="020B0600070205080204" pitchFamily="34" charset="-128"/>
            </a:endParaRPr>
          </a:p>
        </p:txBody>
      </p:sp>
      <p:pic>
        <p:nvPicPr>
          <p:cNvPr id="97284" name="Picture 3" descr="1_13.pd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327150" y="2068513"/>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1_14.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7463" y="3632200"/>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1_15.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31900" y="5099050"/>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noChangeArrowheads="1"/>
          </p:cNvSpPr>
          <p:nvPr>
            <p:ph type="title"/>
          </p:nvPr>
        </p:nvSpPr>
        <p:spPr>
          <a:xfrm>
            <a:off x="457200" y="217488"/>
            <a:ext cx="8229600" cy="576262"/>
          </a:xfrm>
        </p:spPr>
        <p:txBody>
          <a:bodyPr/>
          <a:lstStyle/>
          <a:p>
            <a:r>
              <a:rPr lang="en-US" altLang="en-US"/>
              <a:t>Kernel Data Structures</a:t>
            </a:r>
            <a:endParaRPr lang="en-US" altLang="en-US"/>
          </a:p>
        </p:txBody>
      </p:sp>
      <p:sp>
        <p:nvSpPr>
          <p:cNvPr id="98307" name="Content Placeholder 2"/>
          <p:cNvSpPr>
            <a:spLocks noGrp="1" noChangeArrowheads="1"/>
          </p:cNvSpPr>
          <p:nvPr>
            <p:ph sz="half" idx="1"/>
          </p:nvPr>
        </p:nvSpPr>
        <p:spPr>
          <a:xfrm>
            <a:off x="806450" y="1233488"/>
            <a:ext cx="5468938" cy="1604962"/>
          </a:xfrm>
        </p:spPr>
        <p:txBody>
          <a:bodyPr/>
          <a:lstStyle/>
          <a:p>
            <a:r>
              <a:rPr lang="en-US" altLang="en-US" sz="1800" b="1">
                <a:solidFill>
                  <a:srgbClr val="3366FF"/>
                </a:solidFill>
              </a:rPr>
              <a:t>Binary search tree</a:t>
            </a:r>
            <a:br>
              <a:rPr lang="en-US" altLang="en-US" sz="1800"/>
            </a:br>
            <a:r>
              <a:rPr lang="en-US" altLang="en-US" sz="1800"/>
              <a:t>left &lt;= right</a:t>
            </a:r>
            <a:endParaRPr lang="en-US" altLang="en-US" sz="1800"/>
          </a:p>
          <a:p>
            <a:pPr lvl="1"/>
            <a:r>
              <a:rPr lang="en-US" altLang="en-US" sz="1800"/>
              <a:t>Search performance is </a:t>
            </a:r>
            <a:r>
              <a:rPr lang="en-US" altLang="en-US" sz="1800" i="1"/>
              <a:t>O(n)</a:t>
            </a:r>
            <a:endParaRPr lang="en-US" altLang="en-US" sz="1800" i="1"/>
          </a:p>
          <a:p>
            <a:pPr lvl="1"/>
            <a:r>
              <a:rPr lang="en-US" altLang="en-US" sz="1800" b="1">
                <a:solidFill>
                  <a:srgbClr val="3366FF"/>
                </a:solidFill>
              </a:rPr>
              <a:t>Balanced binary search tree </a:t>
            </a:r>
            <a:r>
              <a:rPr lang="en-US" altLang="en-US" sz="1800"/>
              <a:t>is </a:t>
            </a:r>
            <a:r>
              <a:rPr lang="en-US" altLang="en-US" sz="1800" i="1"/>
              <a:t>O(lg n)</a:t>
            </a:r>
            <a:endParaRPr lang="en-US" altLang="en-US" sz="1800" i="1"/>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8308" name="Picture 1" descr="1_16.pd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935163" y="2979738"/>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noChangeArrowheads="1"/>
          </p:cNvSpPr>
          <p:nvPr>
            <p:ph type="title"/>
          </p:nvPr>
        </p:nvSpPr>
        <p:spPr>
          <a:xfrm>
            <a:off x="457200" y="217488"/>
            <a:ext cx="8229600" cy="576262"/>
          </a:xfrm>
        </p:spPr>
        <p:txBody>
          <a:bodyPr/>
          <a:lstStyle/>
          <a:p>
            <a:r>
              <a:rPr lang="en-US" altLang="en-US"/>
              <a:t>Kernel Data Structures</a:t>
            </a:r>
            <a:endParaRPr lang="en-US" altLang="en-US"/>
          </a:p>
        </p:txBody>
      </p:sp>
      <p:sp>
        <p:nvSpPr>
          <p:cNvPr id="99331" name="Content Placeholder 2"/>
          <p:cNvSpPr>
            <a:spLocks noGrp="1" noChangeArrowheads="1"/>
          </p:cNvSpPr>
          <p:nvPr>
            <p:ph sz="half" idx="1"/>
          </p:nvPr>
        </p:nvSpPr>
        <p:spPr>
          <a:xfrm>
            <a:off x="806450" y="1233488"/>
            <a:ext cx="7726363" cy="4983162"/>
          </a:xfrm>
        </p:spPr>
        <p:txBody>
          <a:bodyPr/>
          <a:lstStyle/>
          <a:p>
            <a:r>
              <a:rPr lang="en-US" altLang="en-US" sz="1800" b="1">
                <a:solidFill>
                  <a:srgbClr val="3366FF"/>
                </a:solidFill>
              </a:rPr>
              <a:t>Hash function </a:t>
            </a:r>
            <a:r>
              <a:rPr lang="en-US" altLang="en-US" sz="1800"/>
              <a:t>can create a</a:t>
            </a:r>
            <a:r>
              <a:rPr lang="en-US" altLang="en-US" sz="1800" b="1">
                <a:solidFill>
                  <a:srgbClr val="3366FF"/>
                </a:solidFill>
              </a:rPr>
              <a:t> hash map</a:t>
            </a:r>
            <a:endParaRPr lang="en-US" altLang="en-US" sz="1800" b="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pPr>
              <a:buFont typeface="Monotype Sorts" pitchFamily="-84" charset="2"/>
              <a:buNone/>
            </a:pPr>
            <a:endParaRPr lang="en-US" altLang="en-US" sz="1800" b="1" i="1">
              <a:solidFill>
                <a:srgbClr val="3366FF"/>
              </a:solidFill>
            </a:endParaRPr>
          </a:p>
          <a:p>
            <a:r>
              <a:rPr lang="en-US" altLang="en-US" sz="1800" b="1">
                <a:solidFill>
                  <a:srgbClr val="3366FF"/>
                </a:solidFill>
              </a:rPr>
              <a:t>Bitmap</a:t>
            </a:r>
            <a:r>
              <a:rPr lang="en-US" altLang="en-US" sz="1800"/>
              <a:t> – string of </a:t>
            </a:r>
            <a:r>
              <a:rPr lang="en-US" altLang="en-US" sz="1800" i="1"/>
              <a:t>n</a:t>
            </a:r>
            <a:r>
              <a:rPr lang="en-US" altLang="en-US" sz="1800"/>
              <a:t> binary digits representing the status of </a:t>
            </a:r>
            <a:r>
              <a:rPr lang="en-US" altLang="en-US" sz="1800" i="1"/>
              <a:t>n</a:t>
            </a:r>
            <a:r>
              <a:rPr lang="en-US" altLang="en-US" sz="1800"/>
              <a:t> items</a:t>
            </a:r>
            <a:endParaRPr lang="en-US" altLang="en-US" sz="1800"/>
          </a:p>
          <a:p>
            <a:r>
              <a:rPr lang="en-US" altLang="en-US" sz="1800"/>
              <a:t>Linux data structures defined in </a:t>
            </a:r>
            <a:r>
              <a:rPr lang="en-US" altLang="en-US" sz="1800" b="1" i="1"/>
              <a:t>include</a:t>
            </a:r>
            <a:r>
              <a:rPr lang="en-US" altLang="en-US" sz="1800"/>
              <a:t> files </a:t>
            </a:r>
            <a:r>
              <a:rPr lang="en-US" altLang="en-US" sz="1800">
                <a:latin typeface="Courier New" panose="02070309020205020404" pitchFamily="49" charset="0"/>
                <a:cs typeface="Courier New" panose="02070309020205020404" pitchFamily="49" charset="0"/>
              </a:rPr>
              <a:t>&lt;linux/list.h&gt;, &lt;linux/kfifo.h&gt;, &lt;linux/rbtree.h&gt;</a:t>
            </a:r>
            <a:endParaRPr lang="en-US" altLang="en-US" sz="1800">
              <a:latin typeface="Courier New" panose="02070309020205020404" pitchFamily="49" charset="0"/>
              <a:cs typeface="Courier New" panose="02070309020205020404" pitchFamily="49" charset="0"/>
            </a:endParaRP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9332" name="Picture 3" descr="1_17.pd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092325" y="1863725"/>
            <a:ext cx="48736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ctrTitle"/>
          </p:nvPr>
        </p:nvSpPr>
        <p:spPr/>
        <p:txBody>
          <a:bodyPr/>
          <a:lstStyle/>
          <a:p>
            <a:pPr eaLnBrk="1" hangingPunct="1"/>
            <a:r>
              <a:rPr lang="en-US" altLang="en-US"/>
              <a:t>End of Chapter 1</a:t>
            </a:r>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noChangeArrowheads="1"/>
          </p:cNvSpPr>
          <p:nvPr>
            <p:ph type="title" idx="4294967295"/>
          </p:nvPr>
        </p:nvSpPr>
        <p:spPr>
          <a:xfrm>
            <a:off x="457200" y="201613"/>
            <a:ext cx="8126413" cy="576262"/>
          </a:xfrm>
        </p:spPr>
        <p:txBody>
          <a:bodyPr/>
          <a:lstStyle/>
          <a:p>
            <a:r>
              <a:rPr lang="en-US" altLang="en-US" dirty="0"/>
              <a:t>What Operating Systems Do</a:t>
            </a:r>
            <a:endParaRPr lang="en-US" altLang="en-US" dirty="0"/>
          </a:p>
        </p:txBody>
      </p:sp>
      <p:sp>
        <p:nvSpPr>
          <p:cNvPr id="15363" name="Content Placeholder 2"/>
          <p:cNvSpPr>
            <a:spLocks noGrp="1" noChangeArrowheads="1"/>
          </p:cNvSpPr>
          <p:nvPr>
            <p:ph idx="4294967295"/>
          </p:nvPr>
        </p:nvSpPr>
        <p:spPr>
          <a:xfrm>
            <a:off x="746125" y="1120775"/>
            <a:ext cx="7940675" cy="4530725"/>
          </a:xfrm>
        </p:spPr>
        <p:txBody>
          <a:bodyPr/>
          <a:lstStyle/>
          <a:p>
            <a:r>
              <a:rPr lang="en-US" altLang="en-US" dirty="0"/>
              <a:t>Depends on the point of view</a:t>
            </a:r>
            <a:endParaRPr lang="en-US" altLang="en-US" dirty="0"/>
          </a:p>
          <a:p>
            <a:r>
              <a:rPr lang="en-US" altLang="en-US" dirty="0"/>
              <a:t>Users want convenience, </a:t>
            </a:r>
            <a:r>
              <a:rPr lang="en-US" altLang="en-US" b="1" dirty="0">
                <a:solidFill>
                  <a:srgbClr val="006699"/>
                </a:solidFill>
                <a:latin typeface="+mj-lt"/>
              </a:rPr>
              <a:t>ease of use </a:t>
            </a:r>
            <a:r>
              <a:rPr lang="en-US" altLang="en-US" dirty="0"/>
              <a:t>and</a:t>
            </a:r>
            <a:r>
              <a:rPr lang="en-US" altLang="en-US" b="1" dirty="0">
                <a:solidFill>
                  <a:srgbClr val="3366FF"/>
                </a:solidFill>
              </a:rPr>
              <a:t> </a:t>
            </a:r>
            <a:r>
              <a:rPr lang="en-US" altLang="en-US" b="1" dirty="0">
                <a:solidFill>
                  <a:srgbClr val="006699"/>
                </a:solidFill>
                <a:latin typeface="+mj-lt"/>
              </a:rPr>
              <a:t>good performance </a:t>
            </a:r>
            <a:endParaRPr lang="en-US" altLang="en-US" b="1" dirty="0">
              <a:solidFill>
                <a:srgbClr val="006699"/>
              </a:solidFill>
              <a:latin typeface="+mj-lt"/>
            </a:endParaRPr>
          </a:p>
          <a:p>
            <a:pPr lvl="1"/>
            <a:r>
              <a:rPr lang="en-US" altLang="en-US" dirty="0"/>
              <a:t>Don</a:t>
            </a:r>
            <a:r>
              <a:rPr lang="ja-JP" altLang="en-US" dirty="0"/>
              <a:t>’</a:t>
            </a:r>
            <a:r>
              <a:rPr lang="en-US" altLang="ja-JP" dirty="0"/>
              <a:t>t care about </a:t>
            </a:r>
            <a:r>
              <a:rPr lang="en-US" altLang="ja-JP" b="1" dirty="0">
                <a:solidFill>
                  <a:srgbClr val="006699"/>
                </a:solidFill>
                <a:latin typeface="+mj-lt"/>
              </a:rPr>
              <a:t>resource utilization</a:t>
            </a:r>
            <a:endParaRPr lang="en-US" altLang="ja-JP" b="1" dirty="0">
              <a:solidFill>
                <a:srgbClr val="006699"/>
              </a:solidFill>
              <a:latin typeface="+mj-lt"/>
            </a:endParaRPr>
          </a:p>
          <a:p>
            <a:r>
              <a:rPr lang="en-US" altLang="en-US" dirty="0"/>
              <a:t>But shared computer such as </a:t>
            </a:r>
            <a:r>
              <a:rPr lang="en-US" altLang="en-US" b="1" dirty="0">
                <a:solidFill>
                  <a:srgbClr val="006699"/>
                </a:solidFill>
                <a:latin typeface="+mj-lt"/>
              </a:rPr>
              <a:t>mainframe</a:t>
            </a:r>
            <a:r>
              <a:rPr lang="en-US" altLang="en-US" dirty="0"/>
              <a:t> or </a:t>
            </a:r>
            <a:r>
              <a:rPr lang="en-US" altLang="en-US" b="1" dirty="0">
                <a:solidFill>
                  <a:srgbClr val="006699"/>
                </a:solidFill>
                <a:latin typeface="+mj-lt"/>
              </a:rPr>
              <a:t>minicomputer</a:t>
            </a:r>
            <a:r>
              <a:rPr lang="en-US" altLang="en-US" dirty="0"/>
              <a:t> must keep all users happy</a:t>
            </a:r>
            <a:endParaRPr lang="en-US" altLang="en-US" dirty="0"/>
          </a:p>
          <a:p>
            <a:pPr lvl="1"/>
            <a:r>
              <a:rPr lang="en-US" altLang="en-US" dirty="0"/>
              <a:t>Operating system is a </a:t>
            </a:r>
            <a:r>
              <a:rPr lang="en-US" altLang="en-US" b="1" dirty="0">
                <a:solidFill>
                  <a:srgbClr val="006699"/>
                </a:solidFill>
                <a:latin typeface="+mj-lt"/>
              </a:rPr>
              <a:t>resource allocator </a:t>
            </a:r>
            <a:r>
              <a:rPr lang="en-US" altLang="en-US" dirty="0"/>
              <a:t>and </a:t>
            </a:r>
            <a:r>
              <a:rPr lang="en-US" altLang="en-US" b="1" dirty="0">
                <a:solidFill>
                  <a:srgbClr val="006699"/>
                </a:solidFill>
                <a:latin typeface="+mj-lt"/>
              </a:rPr>
              <a:t>control program </a:t>
            </a:r>
            <a:r>
              <a:rPr lang="en-US" altLang="en-US" dirty="0"/>
              <a:t>making efficient use of HW and managing execution of user programs</a:t>
            </a:r>
            <a:endParaRPr lang="en-US" altLang="en-US" dirty="0"/>
          </a:p>
          <a:p>
            <a:r>
              <a:rPr lang="en-US" altLang="en-US" dirty="0"/>
              <a:t>Users of dedicate systems such as </a:t>
            </a:r>
            <a:r>
              <a:rPr lang="en-US" altLang="en-US" b="1" dirty="0">
                <a:solidFill>
                  <a:srgbClr val="006699"/>
                </a:solidFill>
                <a:latin typeface="+mj-lt"/>
              </a:rPr>
              <a:t>workstations</a:t>
            </a:r>
            <a:r>
              <a:rPr lang="en-US" altLang="en-US" dirty="0"/>
              <a:t> have dedicated resources but frequently use shared resources from </a:t>
            </a:r>
            <a:r>
              <a:rPr lang="en-US" altLang="en-US" b="1" dirty="0">
                <a:solidFill>
                  <a:srgbClr val="006699"/>
                </a:solidFill>
                <a:latin typeface="+mj-lt"/>
              </a:rPr>
              <a:t>servers</a:t>
            </a:r>
            <a:endParaRPr lang="en-US" altLang="en-US" b="1" dirty="0">
              <a:solidFill>
                <a:srgbClr val="006699"/>
              </a:solidFill>
              <a:latin typeface="+mj-lt"/>
            </a:endParaRPr>
          </a:p>
          <a:p>
            <a:r>
              <a:rPr lang="en-US" altLang="en-US" dirty="0">
                <a:solidFill>
                  <a:srgbClr val="000000"/>
                </a:solidFill>
              </a:rPr>
              <a:t>Mobile devices like smartphones and tables are resource poor,  optimized for usability and battery life</a:t>
            </a:r>
            <a:endParaRPr lang="en-US" altLang="en-US" dirty="0">
              <a:solidFill>
                <a:srgbClr val="000000"/>
              </a:solidFill>
            </a:endParaRPr>
          </a:p>
          <a:p>
            <a:pPr lvl="1"/>
            <a:r>
              <a:rPr lang="en-US" altLang="en-US" dirty="0">
                <a:solidFill>
                  <a:srgbClr val="000000"/>
                </a:solidFill>
              </a:rPr>
              <a:t>Mobile user interfaces such as touch screens, voice recognition</a:t>
            </a:r>
            <a:endParaRPr lang="en-US" altLang="en-US" dirty="0">
              <a:solidFill>
                <a:srgbClr val="000000"/>
              </a:solidFill>
            </a:endParaRPr>
          </a:p>
          <a:p>
            <a:r>
              <a:rPr lang="en-US" altLang="en-US" dirty="0">
                <a:solidFill>
                  <a:srgbClr val="000000"/>
                </a:solidFill>
              </a:rPr>
              <a:t>Some computers have little or no user interface, such as embedded computers in devices and automobiles</a:t>
            </a:r>
            <a:endParaRPr lang="en-US" altLang="en-US" dirty="0">
              <a:solidFill>
                <a:srgbClr val="000000"/>
              </a:solidFill>
            </a:endParaRPr>
          </a:p>
          <a:p>
            <a:pPr lvl="1"/>
            <a:r>
              <a:rPr lang="en-US" altLang="en-US" dirty="0">
                <a:solidFill>
                  <a:srgbClr val="000000"/>
                </a:solidFill>
              </a:rPr>
              <a:t>Run primarily without user intervention</a:t>
            </a:r>
            <a:endParaRPr lang="en-US" altLang="en-US" dirty="0">
              <a:solidFill>
                <a:srgbClr val="000000"/>
              </a:solidFill>
            </a:endParaRPr>
          </a:p>
        </p:txBody>
      </p:sp>
      <p:sp>
        <p:nvSpPr>
          <p:cNvPr id="2" name="Text Box 1"/>
          <p:cNvSpPr txBox="1"/>
          <p:nvPr/>
        </p:nvSpPr>
        <p:spPr>
          <a:xfrm>
            <a:off x="354965" y="266065"/>
            <a:ext cx="224790" cy="213995"/>
          </a:xfrm>
          <a:prstGeom prst="rect">
            <a:avLst/>
          </a:prstGeom>
          <a:solidFill>
            <a:srgbClr val="C00000"/>
          </a:solidFill>
        </p:spPr>
        <p:style>
          <a:lnRef idx="2">
            <a:schemeClr val="lt1"/>
          </a:lnRef>
          <a:fillRef idx="1">
            <a:schemeClr val="accent1"/>
          </a:fillRef>
          <a:effectRef idx="1">
            <a:schemeClr val="accent1"/>
          </a:effectRef>
          <a:fontRef idx="minor">
            <a:schemeClr val="lt1"/>
          </a:fontRef>
        </p:style>
        <p:txBody>
          <a:bodyPr wrap="square" rtlCol="0">
            <a:noAutofit/>
          </a:bodyPr>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1176338" y="195263"/>
            <a:ext cx="7342187" cy="576262"/>
          </a:xfrm>
        </p:spPr>
        <p:txBody>
          <a:bodyPr/>
          <a:lstStyle/>
          <a:p>
            <a:pPr eaLnBrk="1" hangingPunct="1"/>
            <a:r>
              <a:rPr lang="en-US" altLang="en-US"/>
              <a:t>Defining Operating Systems</a:t>
            </a:r>
            <a:endParaRPr lang="en-US" altLang="en-US"/>
          </a:p>
        </p:txBody>
      </p:sp>
      <p:sp>
        <p:nvSpPr>
          <p:cNvPr id="16387" name="Rectangle 3"/>
          <p:cNvSpPr>
            <a:spLocks noGrp="1" noChangeArrowheads="1"/>
          </p:cNvSpPr>
          <p:nvPr>
            <p:ph type="body" idx="4294967295"/>
          </p:nvPr>
        </p:nvSpPr>
        <p:spPr>
          <a:xfrm>
            <a:off x="755650" y="1028700"/>
            <a:ext cx="7441293" cy="4196443"/>
          </a:xfrm>
        </p:spPr>
        <p:txBody>
          <a:bodyPr/>
          <a:lstStyle/>
          <a:p>
            <a:pPr>
              <a:buFont typeface="Monotype Sorts" pitchFamily="-84" charset="2"/>
              <a:buNone/>
            </a:pPr>
            <a:endParaRPr lang="en-US" altLang="en-US" dirty="0"/>
          </a:p>
          <a:p>
            <a:r>
              <a:rPr lang="en-US" altLang="en-US" dirty="0"/>
              <a:t>Term OS covers many roles</a:t>
            </a:r>
            <a:endParaRPr lang="en-US" altLang="en-US" dirty="0"/>
          </a:p>
          <a:p>
            <a:pPr lvl="1"/>
            <a:r>
              <a:rPr lang="en-US" altLang="en-US" dirty="0"/>
              <a:t>Because of myriad designs and uses of OSes</a:t>
            </a:r>
            <a:endParaRPr lang="en-US" altLang="en-US" dirty="0"/>
          </a:p>
          <a:p>
            <a:pPr lvl="1"/>
            <a:r>
              <a:rPr lang="en-US" altLang="en-US" dirty="0"/>
              <a:t>Present in toasters through ships, spacecraft, game machines, TVs and industrial control systems</a:t>
            </a:r>
            <a:endParaRPr lang="en-US" altLang="en-US" dirty="0"/>
          </a:p>
          <a:p>
            <a:pPr lvl="1"/>
            <a:r>
              <a:rPr lang="en-US" altLang="en-US" dirty="0"/>
              <a:t>Born when fixed use computers for military became more general purpose and needed resource management and program control</a:t>
            </a:r>
            <a:endParaRPr lang="en-US" altLang="en-US" dirty="0"/>
          </a:p>
        </p:txBody>
      </p:sp>
      <p:sp>
        <p:nvSpPr>
          <p:cNvPr id="2" name="Text Box 1"/>
          <p:cNvSpPr txBox="1"/>
          <p:nvPr/>
        </p:nvSpPr>
        <p:spPr>
          <a:xfrm>
            <a:off x="354965" y="266065"/>
            <a:ext cx="224790" cy="213995"/>
          </a:xfrm>
          <a:prstGeom prst="rect">
            <a:avLst/>
          </a:prstGeom>
          <a:solidFill>
            <a:srgbClr val="C00000"/>
          </a:solidFill>
        </p:spPr>
        <p:style>
          <a:lnRef idx="2">
            <a:schemeClr val="lt1"/>
          </a:lnRef>
          <a:fillRef idx="1">
            <a:schemeClr val="accent1"/>
          </a:fillRef>
          <a:effectRef idx="1">
            <a:schemeClr val="accent1"/>
          </a:effectRef>
          <a:fontRef idx="minor">
            <a:schemeClr val="lt1"/>
          </a:fontRef>
        </p:style>
        <p:txBody>
          <a:bodyPr wrap="square" rtlCol="0">
            <a:noAutofit/>
          </a:bodyPr>
          <a:p>
            <a:endParaRPr lang="en-US"/>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a:ln>
              <a:noFill/>
            </a:ln>
            <a:solidFill>
              <a:schemeClr val="tx1"/>
            </a:solidFill>
            <a:effectLst/>
            <a:latin typeface="Verdan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a:ln>
              <a:noFill/>
            </a:ln>
            <a:solidFill>
              <a:schemeClr val="tx1"/>
            </a:solidFill>
            <a:effectLst/>
            <a:latin typeface="Verdana" panose="020B0604030504040204" pitchFamily="34"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OS8</Template>
  <TotalTime>0</TotalTime>
  <Words>24716</Words>
  <Application>WPS Slides</Application>
  <PresentationFormat>On-screen Show (4:3)</PresentationFormat>
  <Paragraphs>652</Paragraphs>
  <Slides>74</Slides>
  <Notes>61</Notes>
  <HiddenSlides>1</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74</vt:i4>
      </vt:variant>
    </vt:vector>
  </HeadingPairs>
  <TitlesOfParts>
    <vt:vector size="90" baseType="lpstr">
      <vt:lpstr>Arial</vt:lpstr>
      <vt:lpstr>SimSun</vt:lpstr>
      <vt:lpstr>Wingdings</vt:lpstr>
      <vt:lpstr>Verdana</vt:lpstr>
      <vt:lpstr>MS PGothic</vt:lpstr>
      <vt:lpstr>Times New Roman</vt:lpstr>
      <vt:lpstr>Helvetica</vt:lpstr>
      <vt:lpstr>Webdings</vt:lpstr>
      <vt:lpstr>Monotype Sorts</vt:lpstr>
      <vt:lpstr>Microsoft YaHei</vt:lpstr>
      <vt:lpstr>Arial Unicode MS</vt:lpstr>
      <vt:lpstr>Wingdings 3</vt:lpstr>
      <vt:lpstr>Wingdings</vt:lpstr>
      <vt:lpstr>Monotype Sorts</vt:lpstr>
      <vt:lpstr>Courier New</vt:lpstr>
      <vt:lpstr>os-8</vt:lpstr>
      <vt:lpstr>Chapter 1:  Introduction</vt:lpstr>
      <vt:lpstr>Chapter 1: Introduction</vt:lpstr>
      <vt:lpstr>Objectives</vt:lpstr>
      <vt:lpstr>What Does the Term Operating System Mean?</vt:lpstr>
      <vt:lpstr>What is an Operating System?</vt:lpstr>
      <vt:lpstr>Computer System Structure</vt:lpstr>
      <vt:lpstr>Abstract View of Components of Computer</vt:lpstr>
      <vt:lpstr>What Operating Systems Do</vt:lpstr>
      <vt:lpstr>Defining Operating Systems</vt:lpstr>
      <vt:lpstr>Operating System Definition</vt:lpstr>
      <vt:lpstr>PowerPoint 演示文稿</vt:lpstr>
      <vt:lpstr>Computer System Organization</vt:lpstr>
      <vt:lpstr>Computer-System Operation</vt:lpstr>
      <vt:lpstr>Common Functions of Interrupts</vt:lpstr>
      <vt:lpstr>Interrupt Timeline</vt:lpstr>
      <vt:lpstr>Interrupt Handling</vt:lpstr>
      <vt:lpstr>Interrupt-drive I/O Cycle</vt:lpstr>
      <vt:lpstr>I/O Structure</vt:lpstr>
      <vt:lpstr>I/O Structure (Cont.)</vt:lpstr>
      <vt:lpstr>Computer Startup</vt:lpstr>
      <vt:lpstr>PowerPoint 演示文稿</vt:lpstr>
      <vt:lpstr>Storage Structure</vt:lpstr>
      <vt:lpstr>Storage Structure (Cont.)</vt:lpstr>
      <vt:lpstr>Storage Definitions and Notation Review</vt:lpstr>
      <vt:lpstr>Storage Hierarchy</vt:lpstr>
      <vt:lpstr>Storage-Device Hierarchy</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Protection and Security</vt:lpstr>
      <vt:lpstr>Virtualization</vt:lpstr>
      <vt:lpstr>Virtualization (cont.)</vt:lpstr>
      <vt:lpstr>Computing Environments - Virtualization</vt:lpstr>
      <vt:lpstr>Distributed Systems</vt:lpstr>
      <vt:lpstr>PowerPoint 演示文稿</vt:lpstr>
      <vt:lpstr>Computer-System Architecture</vt:lpstr>
      <vt:lpstr>Symmetric Multiprocessing Architecture</vt:lpstr>
      <vt:lpstr>Dual-Core Design</vt:lpstr>
      <vt:lpstr>Non-Uniform Memory Access System</vt:lpstr>
      <vt:lpstr>Clustered Systems</vt:lpstr>
      <vt:lpstr>Clustered Systems</vt:lpstr>
      <vt:lpstr>PC Motherboard</vt:lpstr>
      <vt:lpstr>PowerPoint 演示文稿</vt:lpstr>
      <vt:lpstr>Computing Environments</vt:lpstr>
      <vt:lpstr>Traditional</vt:lpstr>
      <vt:lpstr>Mobile</vt:lpstr>
      <vt:lpstr>Client Server</vt:lpstr>
      <vt:lpstr>Peer-to-Peer</vt:lpstr>
      <vt:lpstr>Cloud Computing</vt:lpstr>
      <vt:lpstr>Cloud Computing (Cont.)</vt:lpstr>
      <vt:lpstr>PowerPoint 演示文稿</vt:lpstr>
      <vt:lpstr>Real-Time Embedded Systems</vt:lpstr>
      <vt:lpstr>Free and Open-Source Operating Systems</vt:lpstr>
      <vt:lpstr>The Study of Operating Systems</vt:lpstr>
      <vt:lpstr>Kernel Data Structure</vt:lpstr>
      <vt:lpstr>Kernel Data Structures</vt:lpstr>
      <vt:lpstr>Kernel Data Structures</vt:lpstr>
      <vt:lpstr>Kernel Data Structures</vt:lpstr>
      <vt:lpstr>End of Chapter 1</vt:lpstr>
    </vt:vector>
  </TitlesOfParts>
  <Company>Lucent Technologies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BAB AL SAFA</cp:lastModifiedBy>
  <cp:revision>258</cp:revision>
  <cp:lastPrinted>2001-06-14T13:58:00Z</cp:lastPrinted>
  <dcterms:created xsi:type="dcterms:W3CDTF">2011-01-13T23:43:00Z</dcterms:created>
  <dcterms:modified xsi:type="dcterms:W3CDTF">2025-04-29T15:16:13Z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DC86C122BA3747FFAC5E1D8A22769EBE_12</vt:lpwstr>
  </property>
  <property fmtid="{D5CDD505-2E9C-101B-9397-08002B2CF9AE}" pid="3" name="KSOProductBuildVer">
    <vt:lpwstr>1033-12.2.0.20795</vt:lpwstr>
  </property>
</Properties>
</file>